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7" r:id="rId2"/>
    <p:sldId id="274" r:id="rId3"/>
    <p:sldId id="256" r:id="rId4"/>
    <p:sldId id="280" r:id="rId5"/>
    <p:sldId id="269" r:id="rId6"/>
    <p:sldId id="279" r:id="rId7"/>
    <p:sldId id="258" r:id="rId8"/>
    <p:sldId id="260" r:id="rId9"/>
    <p:sldId id="259" r:id="rId10"/>
    <p:sldId id="262" r:id="rId11"/>
    <p:sldId id="270" r:id="rId12"/>
    <p:sldId id="261" r:id="rId13"/>
    <p:sldId id="275" r:id="rId14"/>
    <p:sldId id="285" r:id="rId15"/>
    <p:sldId id="263" r:id="rId16"/>
    <p:sldId id="266" r:id="rId17"/>
    <p:sldId id="289" r:id="rId18"/>
    <p:sldId id="265" r:id="rId19"/>
    <p:sldId id="264" r:id="rId20"/>
    <p:sldId id="267" r:id="rId21"/>
    <p:sldId id="286" r:id="rId22"/>
    <p:sldId id="272" r:id="rId23"/>
    <p:sldId id="278" r:id="rId24"/>
    <p:sldId id="273" r:id="rId25"/>
    <p:sldId id="277" r:id="rId26"/>
    <p:sldId id="268" r:id="rId27"/>
    <p:sldId id="282" r:id="rId28"/>
    <p:sldId id="271" r:id="rId29"/>
    <p:sldId id="276" r:id="rId30"/>
    <p:sldId id="283" r:id="rId31"/>
    <p:sldId id="281" r:id="rId32"/>
    <p:sldId id="284" r:id="rId33"/>
    <p:sldId id="287" r:id="rId34"/>
    <p:sldId id="28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107079-0D84-4E12-8B0C-A06A8ADDF1DE}" type="datetimeFigureOut">
              <a:rPr lang="en-GB" smtClean="0"/>
              <a:t>24/06/2024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6B852-2518-4AE7-8196-50F75D4C5C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076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194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0671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97E76-1D0E-3A6D-A96C-AABF2F72A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4EF057-3A9B-1035-C9F2-554F09E5E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CFB3E-B532-1289-BA91-4138059FE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24/06/2024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82DF2-9499-9F0C-F9B9-67A3E2E91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C75AA-5693-EFC7-C078-CB195110F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888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D003D-504C-C9DA-2DE0-102746E8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82892F-09B2-EDD4-4835-273BA4B1B2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D6CFA-63FD-D1D7-9B45-78F9FAEF0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24/06/2024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C7886-E629-E5E9-7583-B5BCF21A2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4E806-14A0-327D-F98F-AFDE04122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5422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32A51F-DBBE-6183-5DC7-5839D63B7F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F135E2-B889-52C9-D9DF-5DB5A149E8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A05B1-3F06-C32A-4E46-7584000D0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24/06/2024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D2E8D-5577-1DA5-7A4C-7FA25973D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D4DCF-29F7-55DE-D9BD-5E6BBDFBD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078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0E787-56DB-10F8-D691-62DE3CE5E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49DBB-BD0B-EA98-9951-D04065F7F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62212-F3DD-9850-9C5E-AE7C6920B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24/06/2024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81BC4-0EFD-932A-BAFF-5C5CC1F9B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243C4-01DF-459F-1D7B-FF62A5CF0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3897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197F1-5D21-5081-DFF1-CFCC9686A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86779-0047-0C25-0593-50FAB5F51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3A146-48E0-560E-0BD8-D703CE945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24/06/2024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99D82-C6BD-B3F7-F1F9-FEC3B7E3F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8CB77-AC57-C58E-B0C4-BED816AA7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845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6E83E-F6E3-D35B-72F5-201D978B7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560EB-DDFA-D55F-C3E6-882C78757C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47102C-24EB-9011-47AE-08D77E9B6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75AF4F-F064-B194-DB81-73349CD6E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24/06/2024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C0987-189E-DE7D-0676-79A58FC47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395AAA-D462-06D3-A665-1E938CB66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6815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F5C69-1E0B-8D05-ED4F-8AEDAA163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63B11-8F26-B261-6948-D97B9DEDC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3E8325-341D-3666-267B-0B56702A4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6D18A0-3B04-F6F7-3CFA-AF8C96B143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D1BD84-5CD6-549D-1F3A-C1E6B4B119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A532-3B13-0AC5-964F-F8FE93415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24/06/2024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075FE6-EEC5-FA14-FB56-991600566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68C15-E66C-3B68-1271-4ACB4EB06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603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638B-3BB3-8371-5D05-9206A072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813DE1-FA29-7721-BAA8-8CACF95F1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24/06/2024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8FD828-FFC7-7E1E-032C-1C8A48541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C769EB-2D73-6C13-B2FE-00A7DA19F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500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1990FF-BF8C-428F-9C9E-076EDB826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24/06/2024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9732DE-AB7C-A4C5-68BB-D86F656E6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45EBB-94F9-BD7A-B9EE-46D83E18D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0733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999BB-C322-F0FF-EA34-619155D84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15FB0-6577-C1AB-31D6-882ABD7C8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44A1C4-D999-895A-77B3-3A8AEF479E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C8841-A246-FA60-252B-9A4C6AEC1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24/06/2024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C1163D-CF13-9D86-ECBD-D60793DF2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979C91-5915-8EA9-6006-4A545B2B4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0355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EDAB4-A20B-359C-0530-F1DBE8875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8DE43C-6CD6-5484-EB0B-3A4A7A6D39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266025-0F5B-2A03-EFFA-77FF1EC01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BE8861-666E-659B-C4B9-6F3A7C8A4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24/06/2024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22ABD2-841A-57D1-E492-41D21D5C0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737AE-9139-D33D-544C-0D62239C2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20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D6DA16-7350-3C4F-271F-672773F75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D9FCBA-5E67-164A-667D-C12A8A92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8895D-A942-AC2F-CF5B-61EE0861A9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0BD02E-32E5-4375-84E3-E156517DB7BA}" type="datetimeFigureOut">
              <a:rPr lang="en-GB" smtClean="0"/>
              <a:t>24/06/2024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8B560-69E7-8E11-8CA5-F494A779E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091B4-95E5-694F-486A-EBF01B5E1D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8927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gif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25.png"/><Relationship Id="rId4" Type="http://schemas.openxmlformats.org/officeDocument/2006/relationships/image" Target="../media/image1.png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sausage&#10;&#10;Description automatically generated">
            <a:extLst>
              <a:ext uri="{FF2B5EF4-FFF2-40B4-BE49-F238E27FC236}">
                <a16:creationId xmlns:a16="http://schemas.microsoft.com/office/drawing/2014/main" id="{B3BB4F74-F954-F0CA-42C5-ECE440000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44" y="4635907"/>
            <a:ext cx="4677428" cy="1905266"/>
          </a:xfrm>
          <a:prstGeom prst="rect">
            <a:avLst/>
          </a:prstGeom>
        </p:spPr>
      </p:pic>
      <p:pic>
        <p:nvPicPr>
          <p:cNvPr id="5" name="Picture 4" descr="A cartoon dog with a bone&#10;&#10;Description automatically generated">
            <a:extLst>
              <a:ext uri="{FF2B5EF4-FFF2-40B4-BE49-F238E27FC236}">
                <a16:creationId xmlns:a16="http://schemas.microsoft.com/office/drawing/2014/main" id="{59FA252B-D7FA-D64F-8AE9-E7986DCAE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88129">
            <a:off x="313343" y="109409"/>
            <a:ext cx="2790825" cy="37433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60904A-4472-D9A5-58A6-547C0B70AD05}"/>
              </a:ext>
            </a:extLst>
          </p:cNvPr>
          <p:cNvSpPr/>
          <p:nvPr/>
        </p:nvSpPr>
        <p:spPr>
          <a:xfrm>
            <a:off x="0" y="1688636"/>
            <a:ext cx="12192000" cy="34773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8000" dirty="0" err="1"/>
              <a:t>Doggo</a:t>
            </a:r>
            <a:r>
              <a:rPr lang="fr-FR" sz="8000" dirty="0"/>
              <a:t> / </a:t>
            </a:r>
            <a:r>
              <a:rPr lang="fr-FR" sz="8000" dirty="0" err="1"/>
              <a:t>Nogo</a:t>
            </a:r>
            <a:endParaRPr lang="fr-FR" sz="8000" dirty="0"/>
          </a:p>
          <a:p>
            <a:pPr algn="ctr"/>
            <a:r>
              <a:rPr lang="it-IT" sz="2000" dirty="0"/>
              <a:t>A Modern Additive Cognitive Control Paradigm for Computational Neuropsychology</a:t>
            </a:r>
            <a:endParaRPr lang="en-GB" dirty="0"/>
          </a:p>
        </p:txBody>
      </p:sp>
      <p:pic>
        <p:nvPicPr>
          <p:cNvPr id="1030" name="Picture 6" descr="The truth about kibble">
            <a:extLst>
              <a:ext uri="{FF2B5EF4-FFF2-40B4-BE49-F238E27FC236}">
                <a16:creationId xmlns:a16="http://schemas.microsoft.com/office/drawing/2014/main" id="{67F06828-6B8B-86A2-CF8C-6D656C29F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9358">
            <a:off x="8212251" y="601201"/>
            <a:ext cx="2654300" cy="178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Lucifer | Cinderella Wiki | Fandom">
            <a:extLst>
              <a:ext uri="{FF2B5EF4-FFF2-40B4-BE49-F238E27FC236}">
                <a16:creationId xmlns:a16="http://schemas.microsoft.com/office/drawing/2014/main" id="{5542B742-331F-0DFC-C9DD-10825724D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11672">
            <a:off x="8691662" y="3041392"/>
            <a:ext cx="2558419" cy="297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Simple cartoon mouse - Openclipart">
            <a:extLst>
              <a:ext uri="{FF2B5EF4-FFF2-40B4-BE49-F238E27FC236}">
                <a16:creationId xmlns:a16="http://schemas.microsoft.com/office/drawing/2014/main" id="{E854A246-0266-441E-C64D-4CB20FE6A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48548">
            <a:off x="11129205" y="3698720"/>
            <a:ext cx="873820" cy="862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787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AE3144-D011-7AFA-0215-FC2825F80109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Menus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E89D2-A318-43DE-E66C-560E71EF9D31}"/>
              </a:ext>
            </a:extLst>
          </p:cNvPr>
          <p:cNvSpPr txBox="1"/>
          <p:nvPr/>
        </p:nvSpPr>
        <p:spPr>
          <a:xfrm>
            <a:off x="320228" y="976348"/>
            <a:ext cx="6985782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Start screen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/>
              <a:t>Start a New Game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E-mail </a:t>
            </a:r>
            <a:r>
              <a:rPr lang="fr-FR" sz="1600" dirty="0" err="1"/>
              <a:t>address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Gender</a:t>
            </a: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 err="1"/>
              <a:t>Already</a:t>
            </a:r>
            <a:r>
              <a:rPr lang="fr-FR" sz="1600" b="1" dirty="0"/>
              <a:t> </a:t>
            </a:r>
            <a:r>
              <a:rPr lang="fr-FR" sz="1600" b="1" dirty="0" err="1"/>
              <a:t>played</a:t>
            </a:r>
            <a:r>
              <a:rPr lang="fr-FR" sz="1600" b="1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E-mail </a:t>
            </a:r>
            <a:r>
              <a:rPr lang="fr-FR" sz="1600" dirty="0" err="1"/>
              <a:t>address</a:t>
            </a: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/>
              <a:t>Continue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/>
              <a:t>Start a New Game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/>
              <a:t>Read </a:t>
            </a:r>
            <a:r>
              <a:rPr lang="fr-FR" sz="1600" b="1" dirty="0" err="1"/>
              <a:t>Terms</a:t>
            </a:r>
            <a:r>
              <a:rPr lang="fr-FR" sz="1600" b="1" dirty="0"/>
              <a:t> &amp; Conditions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Need for a mention « by </a:t>
            </a:r>
            <a:r>
              <a:rPr lang="fr-FR" sz="1600" dirty="0" err="1"/>
              <a:t>playing</a:t>
            </a:r>
            <a:r>
              <a:rPr lang="fr-FR" sz="1600" dirty="0"/>
              <a:t>, I </a:t>
            </a:r>
            <a:r>
              <a:rPr lang="fr-FR" sz="1600" dirty="0" err="1"/>
              <a:t>accept</a:t>
            </a:r>
            <a:r>
              <a:rPr lang="fr-FR" sz="1600" dirty="0"/>
              <a:t> the </a:t>
            </a:r>
            <a:r>
              <a:rPr lang="fr-FR" sz="1600" dirty="0" err="1"/>
              <a:t>terms</a:t>
            </a:r>
            <a:r>
              <a:rPr lang="fr-FR" sz="1600" dirty="0"/>
              <a:t> &amp; conditions »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/>
              <a:t>About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b="1" dirty="0"/>
              <a:t>Description, contact,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lvl="2"/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199996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A0E126-7328-E1C9-764B-83F0D57181F8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Score and End Screen</a:t>
            </a:r>
            <a:endParaRPr lang="en-GB" sz="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D06BC3-B756-3297-C769-865B77132BA9}"/>
              </a:ext>
            </a:extLst>
          </p:cNvPr>
          <p:cNvSpPr txBox="1"/>
          <p:nvPr/>
        </p:nvSpPr>
        <p:spPr>
          <a:xfrm>
            <a:off x="512323" y="1024621"/>
            <a:ext cx="6621294" cy="4293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Marketing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Test </a:t>
            </a:r>
            <a:r>
              <a:rPr lang="fr-FR" sz="1600" b="1" dirty="0" err="1"/>
              <a:t>your</a:t>
            </a:r>
            <a:r>
              <a:rPr lang="fr-FR" sz="1600" b="1" dirty="0"/>
              <a:t> </a:t>
            </a:r>
            <a:r>
              <a:rPr lang="fr-FR" sz="1600" b="1" dirty="0" err="1"/>
              <a:t>brain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Train </a:t>
            </a:r>
            <a:r>
              <a:rPr lang="fr-FR" sz="1600" b="1" dirty="0" err="1"/>
              <a:t>your</a:t>
            </a:r>
            <a:r>
              <a:rPr lang="fr-FR" sz="1600" b="1" dirty="0"/>
              <a:t> </a:t>
            </a:r>
            <a:r>
              <a:rPr lang="fr-FR" sz="1600" b="1" dirty="0" err="1"/>
              <a:t>brain</a:t>
            </a:r>
            <a:r>
              <a:rPr lang="fr-FR" sz="1600" b="1" dirty="0"/>
              <a:t>* 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fr-FR" sz="1100" dirty="0" err="1"/>
              <a:t>Fluid</a:t>
            </a:r>
            <a:r>
              <a:rPr lang="fr-FR" sz="1100" dirty="0"/>
              <a:t> intelligence </a:t>
            </a:r>
            <a:r>
              <a:rPr lang="fr-FR" sz="1100" dirty="0" err="1"/>
              <a:t>is</a:t>
            </a:r>
            <a:r>
              <a:rPr lang="fr-FR" sz="1100" dirty="0"/>
              <a:t> a key </a:t>
            </a:r>
            <a:r>
              <a:rPr lang="fr-FR" sz="1100" dirty="0" err="1"/>
              <a:t>symptom</a:t>
            </a:r>
            <a:r>
              <a:rPr lang="fr-FR" sz="1100" dirty="0"/>
              <a:t> of </a:t>
            </a:r>
            <a:r>
              <a:rPr lang="fr-FR" sz="1100" dirty="0" err="1"/>
              <a:t>many</a:t>
            </a:r>
            <a:r>
              <a:rPr lang="fr-FR" sz="1100" dirty="0"/>
              <a:t> </a:t>
            </a:r>
            <a:r>
              <a:rPr lang="fr-FR" sz="1100" dirty="0" err="1"/>
              <a:t>psychiatric</a:t>
            </a:r>
            <a:r>
              <a:rPr lang="fr-FR" sz="1100" dirty="0"/>
              <a:t> </a:t>
            </a:r>
            <a:r>
              <a:rPr lang="fr-FR" sz="1100" dirty="0" err="1"/>
              <a:t>disorders</a:t>
            </a:r>
            <a:r>
              <a:rPr lang="fr-FR" sz="1100" dirty="0"/>
              <a:t>… </a:t>
            </a:r>
            <a:r>
              <a:rPr lang="fr-FR" sz="1100" dirty="0" err="1"/>
              <a:t>preserve</a:t>
            </a:r>
            <a:r>
              <a:rPr lang="fr-FR" sz="1100" dirty="0"/>
              <a:t> </a:t>
            </a:r>
            <a:r>
              <a:rPr lang="fr-FR" sz="1100" dirty="0" err="1"/>
              <a:t>it</a:t>
            </a:r>
            <a:endParaRPr lang="fr-FR" sz="1100" dirty="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fr-FR" sz="1100" dirty="0"/>
              <a:t>Cognitive training / </a:t>
            </a:r>
            <a:r>
              <a:rPr lang="fr-FR" sz="1100" dirty="0" err="1"/>
              <a:t>rehabilitation</a:t>
            </a:r>
            <a:r>
              <a:rPr lang="fr-FR" sz="1100" dirty="0"/>
              <a:t> </a:t>
            </a:r>
            <a:r>
              <a:rPr lang="fr-FR" sz="1100" dirty="0" err="1"/>
              <a:t>is</a:t>
            </a:r>
            <a:r>
              <a:rPr lang="fr-FR" sz="1100" dirty="0"/>
              <a:t> a </a:t>
            </a:r>
            <a:r>
              <a:rPr lang="fr-FR" sz="1100" dirty="0" err="1"/>
              <a:t>validated</a:t>
            </a:r>
            <a:r>
              <a:rPr lang="fr-FR" sz="1100" dirty="0"/>
              <a:t> </a:t>
            </a:r>
            <a:r>
              <a:rPr lang="fr-FR" sz="1100" dirty="0" err="1"/>
              <a:t>procedure</a:t>
            </a:r>
            <a:r>
              <a:rPr lang="fr-FR" sz="1100" dirty="0"/>
              <a:t> </a:t>
            </a:r>
            <a:r>
              <a:rPr lang="fr-FR" sz="1100" dirty="0" err="1"/>
              <a:t>used</a:t>
            </a:r>
            <a:r>
              <a:rPr lang="fr-FR" sz="1100" dirty="0"/>
              <a:t> in </a:t>
            </a:r>
            <a:r>
              <a:rPr lang="fr-FR" sz="1100" dirty="0" err="1"/>
              <a:t>neuropsychology</a:t>
            </a:r>
            <a:endParaRPr lang="fr-FR" sz="1100" dirty="0"/>
          </a:p>
          <a:p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b="1" dirty="0"/>
          </a:p>
          <a:p>
            <a:r>
              <a:rPr lang="fr-FR" sz="1600" b="1" dirty="0"/>
              <a:t>General final score (« </a:t>
            </a:r>
            <a:r>
              <a:rPr lang="fr-FR" sz="1600" b="1" dirty="0" err="1"/>
              <a:t>leaderboard</a:t>
            </a:r>
            <a:r>
              <a:rPr lang="fr-FR" sz="1600" b="1" dirty="0"/>
              <a:t> »)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Score </a:t>
            </a:r>
            <a:r>
              <a:rPr lang="fr-FR" sz="1600" dirty="0" err="1"/>
              <a:t>number</a:t>
            </a:r>
            <a:r>
              <a:rPr lang="fr-FR" sz="1600" dirty="0"/>
              <a:t> + chart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Relative to the population: auto-</a:t>
            </a:r>
            <a:r>
              <a:rPr lang="fr-FR" sz="1600" dirty="0" err="1"/>
              <a:t>updated</a:t>
            </a:r>
            <a:r>
              <a:rPr lang="fr-FR" sz="1600" dirty="0"/>
              <a:t> </a:t>
            </a:r>
            <a:r>
              <a:rPr lang="fr-FR" sz="1600" dirty="0" err="1"/>
              <a:t>from</a:t>
            </a:r>
            <a:r>
              <a:rPr lang="fr-FR" sz="1600" dirty="0"/>
              <a:t> the </a:t>
            </a:r>
            <a:r>
              <a:rPr lang="fr-FR" sz="1600" dirty="0" err="1"/>
              <a:t>database</a:t>
            </a:r>
            <a:r>
              <a:rPr lang="fr-FR" sz="16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+ score by </a:t>
            </a:r>
            <a:r>
              <a:rPr lang="fr-FR" sz="1600" dirty="0" err="1"/>
              <a:t>levels</a:t>
            </a:r>
            <a:r>
              <a:rPr lang="fr-FR" sz="1600" dirty="0"/>
              <a:t>?</a:t>
            </a: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fr-FR" sz="1100" dirty="0"/>
              <a:t>If score </a:t>
            </a:r>
            <a:r>
              <a:rPr lang="fr-FR" sz="1100" dirty="0" err="1"/>
              <a:t>too</a:t>
            </a:r>
            <a:r>
              <a:rPr lang="fr-FR" sz="1100" dirty="0"/>
              <a:t> </a:t>
            </a:r>
            <a:r>
              <a:rPr lang="fr-FR" sz="1100" dirty="0" err="1"/>
              <a:t>low</a:t>
            </a:r>
            <a:r>
              <a:rPr lang="fr-FR" sz="1100" dirty="0"/>
              <a:t>, do not display </a:t>
            </a:r>
            <a:r>
              <a:rPr lang="fr-FR" sz="1100" dirty="0" err="1"/>
              <a:t>comparison</a:t>
            </a:r>
            <a:r>
              <a:rPr lang="fr-FR" sz="1100" dirty="0"/>
              <a:t> chart, but </a:t>
            </a:r>
            <a:r>
              <a:rPr lang="fr-FR" sz="1100" dirty="0" err="1"/>
              <a:t>instead</a:t>
            </a:r>
            <a:r>
              <a:rPr lang="fr-FR" sz="1100" dirty="0"/>
              <a:t> </a:t>
            </a:r>
            <a:r>
              <a:rPr lang="fr-FR" sz="1100" dirty="0" err="1"/>
              <a:t>tips</a:t>
            </a:r>
            <a:r>
              <a:rPr lang="fr-FR" sz="1100" dirty="0"/>
              <a:t> on how to do </a:t>
            </a:r>
            <a:r>
              <a:rPr lang="fr-FR" sz="1100" dirty="0" err="1"/>
              <a:t>better</a:t>
            </a:r>
            <a:r>
              <a:rPr lang="fr-FR" sz="1100" dirty="0"/>
              <a:t>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r>
              <a:rPr lang="fr-FR" sz="1600" b="1" dirty="0"/>
              <a:t>Replay </a:t>
            </a:r>
            <a:r>
              <a:rPr lang="fr-FR" sz="1600" b="1" dirty="0" err="1"/>
              <a:t>button</a:t>
            </a:r>
            <a:endParaRPr lang="fr-FR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Can jump to </a:t>
            </a:r>
            <a:r>
              <a:rPr lang="fr-FR" sz="1600" dirty="0" err="1"/>
              <a:t>specific</a:t>
            </a:r>
            <a:r>
              <a:rPr lang="fr-FR" sz="1600" dirty="0"/>
              <a:t> </a:t>
            </a:r>
            <a:r>
              <a:rPr lang="fr-FR" sz="1600" dirty="0" err="1"/>
              <a:t>level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Provides</a:t>
            </a:r>
            <a:r>
              <a:rPr lang="fr-FR" sz="1600" dirty="0"/>
              <a:t> a code </a:t>
            </a:r>
            <a:r>
              <a:rPr lang="fr-FR" sz="1600" dirty="0" err="1"/>
              <a:t>that</a:t>
            </a:r>
            <a:r>
              <a:rPr lang="fr-FR" sz="1600" dirty="0"/>
              <a:t> can </a:t>
            </a:r>
            <a:r>
              <a:rPr lang="fr-FR" sz="1600" dirty="0" err="1"/>
              <a:t>be</a:t>
            </a:r>
            <a:r>
              <a:rPr lang="fr-FR" sz="1600" dirty="0"/>
              <a:t> </a:t>
            </a:r>
            <a:r>
              <a:rPr lang="fr-FR" sz="1600" dirty="0" err="1"/>
              <a:t>copied</a:t>
            </a:r>
            <a:r>
              <a:rPr lang="fr-FR" sz="1600" dirty="0"/>
              <a:t> (to </a:t>
            </a:r>
            <a:r>
              <a:rPr lang="fr-FR" sz="1600" dirty="0" err="1"/>
              <a:t>be</a:t>
            </a:r>
            <a:r>
              <a:rPr lang="fr-FR" sz="1600" dirty="0"/>
              <a:t> </a:t>
            </a:r>
            <a:r>
              <a:rPr lang="fr-FR" sz="1600" dirty="0" err="1"/>
              <a:t>used</a:t>
            </a:r>
            <a:r>
              <a:rPr lang="fr-FR" sz="1600" dirty="0"/>
              <a:t> in </a:t>
            </a:r>
            <a:r>
              <a:rPr lang="fr-FR" sz="1600" dirty="0" err="1"/>
              <a:t>other</a:t>
            </a:r>
            <a:r>
              <a:rPr lang="fr-FR" sz="1600" dirty="0"/>
              <a:t> </a:t>
            </a:r>
            <a:r>
              <a:rPr lang="fr-FR" sz="1600" dirty="0" err="1"/>
              <a:t>studies</a:t>
            </a:r>
            <a:r>
              <a:rPr lang="fr-FR" sz="1600" dirty="0"/>
              <a:t>, e.g., </a:t>
            </a:r>
            <a:r>
              <a:rPr lang="fr-FR" sz="1600" dirty="0" err="1"/>
              <a:t>prolific</a:t>
            </a:r>
            <a:r>
              <a:rPr lang="fr-FR" sz="1600" dirty="0"/>
              <a:t> &amp; </a:t>
            </a:r>
            <a:r>
              <a:rPr lang="fr-FR" sz="1600" dirty="0" err="1"/>
              <a:t>lab-studies</a:t>
            </a:r>
            <a:r>
              <a:rPr lang="fr-FR" sz="1600" dirty="0"/>
              <a:t>)</a:t>
            </a:r>
          </a:p>
        </p:txBody>
      </p:sp>
      <p:pic>
        <p:nvPicPr>
          <p:cNvPr id="7" name="Picture 2" descr="Guest Post: How to Create a Plum Pudding Chart (circular waffle chart) –  Viz Zen Data">
            <a:extLst>
              <a:ext uri="{FF2B5EF4-FFF2-40B4-BE49-F238E27FC236}">
                <a16:creationId xmlns:a16="http://schemas.microsoft.com/office/drawing/2014/main" id="{8FE5DE8B-4F04-C40A-8447-FD2752A73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768" y="1505302"/>
            <a:ext cx="3608244" cy="2205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51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5BF005-DB1B-6187-7878-CCE760B0C0F9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1:</a:t>
            </a:r>
            <a:r>
              <a:rPr lang="fr-FR" sz="3200" dirty="0"/>
              <a:t> Simple </a:t>
            </a:r>
            <a:r>
              <a:rPr lang="fr-FR" sz="3200" dirty="0" err="1"/>
              <a:t>Reaction</a:t>
            </a:r>
            <a:r>
              <a:rPr lang="fr-FR" sz="3200" dirty="0"/>
              <a:t> Time</a:t>
            </a:r>
            <a:endParaRPr lang="en-GB" sz="7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10A24B-3676-1752-32C6-4CAD9604B6F2}"/>
              </a:ext>
            </a:extLst>
          </p:cNvPr>
          <p:cNvGrpSpPr/>
          <p:nvPr/>
        </p:nvGrpSpPr>
        <p:grpSpPr>
          <a:xfrm>
            <a:off x="7933572" y="2465321"/>
            <a:ext cx="2329458" cy="1551649"/>
            <a:chOff x="5745803" y="1958502"/>
            <a:chExt cx="3806758" cy="253567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C64B8B8-4235-2F74-6B8B-EF6C1F213399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Picture 3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7C9340E0-7FA0-1816-839D-5FE1D9A0A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5920887" y="2645924"/>
              <a:ext cx="943273" cy="1265209"/>
            </a:xfrm>
            <a:prstGeom prst="rect">
              <a:avLst/>
            </a:prstGeom>
          </p:spPr>
        </p:pic>
        <p:pic>
          <p:nvPicPr>
            <p:cNvPr id="5" name="Picture 4" descr="A cartoon of a sausage">
              <a:extLst>
                <a:ext uri="{FF2B5EF4-FFF2-40B4-BE49-F238E27FC236}">
                  <a16:creationId xmlns:a16="http://schemas.microsoft.com/office/drawing/2014/main" id="{58B926D6-2ACB-B99D-3071-C069A5146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006804">
              <a:off x="7502366" y="2955101"/>
              <a:ext cx="1331782" cy="542478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9FE2E72-DF66-DA18-F7A1-D3FEE31BCAE0}"/>
              </a:ext>
            </a:extLst>
          </p:cNvPr>
          <p:cNvGrpSpPr/>
          <p:nvPr/>
        </p:nvGrpSpPr>
        <p:grpSpPr>
          <a:xfrm>
            <a:off x="10701600" y="2976679"/>
            <a:ext cx="567228" cy="592801"/>
            <a:chOff x="11018850" y="4715982"/>
            <a:chExt cx="815722" cy="852498"/>
          </a:xfrm>
        </p:grpSpPr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3DB1E34D-3E29-0A9F-4DF1-2A9E6D087228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3836D33-6764-11F1-5CE1-E7C102021AC8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D9A69F2-780F-896C-A3E6-C9DBCBADF339}"/>
              </a:ext>
            </a:extLst>
          </p:cNvPr>
          <p:cNvSpPr txBox="1"/>
          <p:nvPr/>
        </p:nvSpPr>
        <p:spPr>
          <a:xfrm>
            <a:off x="177265" y="932322"/>
            <a:ext cx="6709918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3 blocks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The dog </a:t>
            </a:r>
            <a:r>
              <a:rPr lang="fr-FR" dirty="0" err="1"/>
              <a:t>sprite</a:t>
            </a:r>
            <a:r>
              <a:rPr lang="fr-FR" dirty="0"/>
              <a:t> « </a:t>
            </a:r>
            <a:r>
              <a:rPr lang="fr-FR" dirty="0" err="1"/>
              <a:t>evolves</a:t>
            </a:r>
            <a:r>
              <a:rPr lang="fr-FR" dirty="0"/>
              <a:t> »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: </a:t>
            </a:r>
            <a:r>
              <a:rPr lang="fr-FR" dirty="0" err="1"/>
              <a:t>Rewarding</a:t>
            </a:r>
            <a:r>
              <a:rPr lang="fr-FR" dirty="0"/>
              <a:t> aspect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malnourished</a:t>
            </a:r>
            <a:r>
              <a:rPr lang="fr-FR" dirty="0"/>
              <a:t> </a:t>
            </a:r>
            <a:r>
              <a:rPr lang="fr-FR" dirty="0" err="1"/>
              <a:t>skinny</a:t>
            </a:r>
            <a:r>
              <a:rPr lang="fr-FR" dirty="0"/>
              <a:t> dog to </a:t>
            </a:r>
            <a:r>
              <a:rPr lang="fr-FR" dirty="0" err="1"/>
              <a:t>majestic</a:t>
            </a:r>
            <a:r>
              <a:rPr lang="fr-FR" dirty="0"/>
              <a:t> </a:t>
            </a:r>
            <a:r>
              <a:rPr lang="fr-FR" dirty="0" err="1"/>
              <a:t>shiny</a:t>
            </a:r>
            <a:r>
              <a:rPr lang="fr-FR" dirty="0"/>
              <a:t> 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Animation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« Warf »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button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pressed</a:t>
            </a:r>
            <a:r>
              <a:rPr lang="fr-FR" dirty="0"/>
              <a:t> fast </a:t>
            </a:r>
            <a:r>
              <a:rPr lang="fr-FR" dirty="0" err="1"/>
              <a:t>enough</a:t>
            </a:r>
            <a:r>
              <a:rPr lang="fr-FR" dirty="0"/>
              <a:t> </a:t>
            </a:r>
            <a:r>
              <a:rPr lang="fr-FR" sz="1200" dirty="0"/>
              <a:t>(e.g., &lt; </a:t>
            </a:r>
            <a:r>
              <a:rPr lang="fr-FR" sz="1200" dirty="0" err="1"/>
              <a:t>average</a:t>
            </a:r>
            <a:r>
              <a:rPr lang="fr-FR" sz="1200" dirty="0"/>
              <a:t>) </a:t>
            </a:r>
            <a:r>
              <a:rPr lang="fr-FR" dirty="0" err="1"/>
              <a:t>with</a:t>
            </a:r>
            <a:r>
              <a:rPr lang="fr-FR" dirty="0"/>
              <a:t> dog </a:t>
            </a:r>
            <a:r>
              <a:rPr lang="fr-FR" dirty="0" err="1"/>
              <a:t>smiling</a:t>
            </a:r>
            <a:r>
              <a:rPr lang="fr-FR" dirty="0"/>
              <a:t> (Positive feedback)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Groan</a:t>
            </a:r>
            <a:r>
              <a:rPr lang="fr-FR" dirty="0"/>
              <a:t> if slow </a:t>
            </a:r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dog </a:t>
            </a:r>
            <a:r>
              <a:rPr lang="fr-FR" dirty="0" err="1"/>
              <a:t>being</a:t>
            </a:r>
            <a:r>
              <a:rPr lang="fr-FR" dirty="0"/>
              <a:t> like « :S »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Stimuli </a:t>
            </a:r>
            <a:r>
              <a:rPr lang="fr-FR" dirty="0" err="1"/>
              <a:t>gets</a:t>
            </a:r>
            <a:r>
              <a:rPr lang="fr-FR" dirty="0"/>
              <a:t> « </a:t>
            </a:r>
            <a:r>
              <a:rPr lang="fr-FR" dirty="0" err="1"/>
              <a:t>bad</a:t>
            </a:r>
            <a:r>
              <a:rPr lang="fr-FR" dirty="0"/>
              <a:t> » over time </a:t>
            </a:r>
            <a:r>
              <a:rPr lang="fr-FR" sz="1200" dirty="0"/>
              <a:t>(speed of animation </a:t>
            </a:r>
            <a:r>
              <a:rPr lang="fr-FR" sz="1200" dirty="0" err="1"/>
              <a:t>depends</a:t>
            </a:r>
            <a:r>
              <a:rPr lang="fr-FR" sz="1200" dirty="0"/>
              <a:t> on the distribution of </a:t>
            </a:r>
            <a:r>
              <a:rPr lang="fr-FR" sz="1200" dirty="0" err="1"/>
              <a:t>participant’s</a:t>
            </a:r>
            <a:r>
              <a:rPr lang="fr-FR" sz="1200" dirty="0"/>
              <a:t> </a:t>
            </a:r>
            <a:r>
              <a:rPr lang="fr-FR" sz="1200" dirty="0" err="1"/>
              <a:t>RTs</a:t>
            </a:r>
            <a:r>
              <a:rPr lang="fr-FR" sz="1200" dirty="0"/>
              <a:t>, e.g., 95% ETI, or 2*</a:t>
            </a:r>
            <a:r>
              <a:rPr lang="fr-FR" sz="1200" dirty="0" err="1"/>
              <a:t>average</a:t>
            </a:r>
            <a:r>
              <a:rPr lang="fr-FR" sz="1200" dirty="0"/>
              <a:t>)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Score </a:t>
            </a:r>
            <a:r>
              <a:rPr lang="fr-FR" dirty="0" err="1"/>
              <a:t>gets</a:t>
            </a:r>
            <a:r>
              <a:rPr lang="fr-FR" dirty="0"/>
              <a:t> </a:t>
            </a:r>
            <a:r>
              <a:rPr lang="fr-FR" dirty="0" err="1"/>
              <a:t>updated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color</a:t>
            </a:r>
            <a:r>
              <a:rPr lang="fr-FR" dirty="0"/>
              <a:t> gradient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depends</a:t>
            </a:r>
            <a:r>
              <a:rPr lang="fr-FR" dirty="0"/>
              <a:t> on the speed </a:t>
            </a:r>
            <a:r>
              <a:rPr lang="fr-FR" sz="1200" dirty="0"/>
              <a:t>(</a:t>
            </a:r>
            <a:r>
              <a:rPr lang="fr-FR" sz="1200" dirty="0" err="1"/>
              <a:t>same</a:t>
            </a:r>
            <a:r>
              <a:rPr lang="fr-FR" sz="1200" dirty="0"/>
              <a:t> </a:t>
            </a:r>
            <a:r>
              <a:rPr lang="fr-FR" sz="1200" dirty="0" err="1"/>
              <a:t>underlying</a:t>
            </a:r>
            <a:r>
              <a:rPr lang="fr-FR" sz="1200" dirty="0"/>
              <a:t> variable </a:t>
            </a:r>
            <a:r>
              <a:rPr lang="fr-FR" sz="1200" dirty="0" err="1"/>
              <a:t>controls</a:t>
            </a:r>
            <a:r>
              <a:rPr lang="fr-FR" sz="1200" dirty="0"/>
              <a:t> the </a:t>
            </a:r>
            <a:r>
              <a:rPr lang="fr-FR" sz="1200" dirty="0" err="1"/>
              <a:t>color</a:t>
            </a:r>
            <a:r>
              <a:rPr lang="fr-FR" sz="1200" dirty="0"/>
              <a:t> of the score update and the aspect of the stimulus)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End </a:t>
            </a:r>
            <a:r>
              <a:rPr lang="fr-FR" dirty="0" err="1"/>
              <a:t>scree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Score (IES) </a:t>
            </a:r>
            <a:r>
              <a:rPr lang="fr-FR" dirty="0" err="1"/>
              <a:t>increases</a:t>
            </a:r>
            <a:r>
              <a:rPr lang="fr-FR" dirty="0"/>
              <a:t> </a:t>
            </a:r>
            <a:r>
              <a:rPr lang="fr-FR" dirty="0" err="1"/>
              <a:t>alongside</a:t>
            </a:r>
            <a:r>
              <a:rPr lang="fr-FR" dirty="0"/>
              <a:t> a bar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gets</a:t>
            </a:r>
            <a:r>
              <a:rPr lang="fr-FR" dirty="0"/>
              <a:t> </a:t>
            </a:r>
            <a:r>
              <a:rPr lang="fr-FR" dirty="0" err="1"/>
              <a:t>filled</a:t>
            </a:r>
            <a:r>
              <a:rPr lang="fr-FR" dirty="0"/>
              <a:t> up </a:t>
            </a:r>
            <a:r>
              <a:rPr lang="fr-FR" dirty="0" err="1"/>
              <a:t>following</a:t>
            </a:r>
            <a:r>
              <a:rPr lang="fr-FR" dirty="0"/>
              <a:t> the percentile score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AF0A7F-E277-B829-7F96-F8BB0A97379E}"/>
              </a:ext>
            </a:extLst>
          </p:cNvPr>
          <p:cNvGrpSpPr/>
          <p:nvPr/>
        </p:nvGrpSpPr>
        <p:grpSpPr>
          <a:xfrm>
            <a:off x="7933572" y="4366476"/>
            <a:ext cx="2329458" cy="1551649"/>
            <a:chOff x="5745803" y="1958502"/>
            <a:chExt cx="3806758" cy="253567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4679EF9-127A-6B5C-E400-DC732A12757F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Picture 15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63D21A4A-107A-B16C-6477-626C417E7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5920887" y="2645924"/>
              <a:ext cx="943273" cy="1265209"/>
            </a:xfrm>
            <a:prstGeom prst="rect">
              <a:avLst/>
            </a:prstGeom>
          </p:spPr>
        </p:pic>
        <p:pic>
          <p:nvPicPr>
            <p:cNvPr id="17" name="Picture 16" descr="A cartoon of a sausage">
              <a:extLst>
                <a:ext uri="{FF2B5EF4-FFF2-40B4-BE49-F238E27FC236}">
                  <a16:creationId xmlns:a16="http://schemas.microsoft.com/office/drawing/2014/main" id="{B76934D5-4684-75C5-6B3B-70E2ED870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006804">
              <a:off x="7502366" y="2955101"/>
              <a:ext cx="1331782" cy="542478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E1C7104-50E7-135F-75D4-5898E904C522}"/>
              </a:ext>
            </a:extLst>
          </p:cNvPr>
          <p:cNvGrpSpPr/>
          <p:nvPr/>
        </p:nvGrpSpPr>
        <p:grpSpPr>
          <a:xfrm>
            <a:off x="7933572" y="614738"/>
            <a:ext cx="2329458" cy="1551649"/>
            <a:chOff x="7933572" y="614738"/>
            <a:chExt cx="2329458" cy="155164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50464AE-944C-AB82-03FE-B6A965682F02}"/>
                </a:ext>
              </a:extLst>
            </p:cNvPr>
            <p:cNvGrpSpPr/>
            <p:nvPr/>
          </p:nvGrpSpPr>
          <p:grpSpPr>
            <a:xfrm>
              <a:off x="7933572" y="614738"/>
              <a:ext cx="2329458" cy="1551649"/>
              <a:chOff x="5745803" y="654209"/>
              <a:chExt cx="3806758" cy="2535677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D083CA-6E7D-9445-217E-4F84D47AA113}"/>
                  </a:ext>
                </a:extLst>
              </p:cNvPr>
              <p:cNvSpPr/>
              <p:nvPr/>
            </p:nvSpPr>
            <p:spPr>
              <a:xfrm>
                <a:off x="5745803" y="654209"/>
                <a:ext cx="3806758" cy="2535677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7" name="Picture 6" descr="A cartoon dog with a bone&#10;&#10;Description automatically generated">
                <a:extLst>
                  <a:ext uri="{FF2B5EF4-FFF2-40B4-BE49-F238E27FC236}">
                    <a16:creationId xmlns:a16="http://schemas.microsoft.com/office/drawing/2014/main" id="{09522472-0F56-2240-8DCE-C5018EEBCA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100312" flipH="1">
                <a:off x="5920887" y="1341631"/>
                <a:ext cx="943273" cy="1265209"/>
              </a:xfrm>
              <a:prstGeom prst="rect">
                <a:avLst/>
              </a:prstGeom>
            </p:spPr>
          </p:pic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984DC54-20E0-35B2-6E4E-CA83DF74AF4A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85D906B-498C-5FBB-2F4E-53FFE37C5513}"/>
              </a:ext>
            </a:extLst>
          </p:cNvPr>
          <p:cNvSpPr/>
          <p:nvPr/>
        </p:nvSpPr>
        <p:spPr>
          <a:xfrm>
            <a:off x="8644178" y="2551661"/>
            <a:ext cx="791492" cy="1448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457</a:t>
            </a:r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490833-9D75-BB63-1AF1-277D113C044F}"/>
              </a:ext>
            </a:extLst>
          </p:cNvPr>
          <p:cNvSpPr/>
          <p:nvPr/>
        </p:nvSpPr>
        <p:spPr>
          <a:xfrm>
            <a:off x="8639819" y="4430346"/>
            <a:ext cx="791492" cy="1448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457</a:t>
            </a:r>
            <a:endParaRPr lang="en-GB" dirty="0"/>
          </a:p>
        </p:txBody>
      </p:sp>
      <p:pic>
        <p:nvPicPr>
          <p:cNvPr id="6146" name="Picture 2" descr="Illustration Infographique Pour La Conception Web Vecteur De Jauge Vecteurs  libres de droits et plus d'images vectorielles de Thermomètre - iStock">
            <a:extLst>
              <a:ext uri="{FF2B5EF4-FFF2-40B4-BE49-F238E27FC236}">
                <a16:creationId xmlns:a16="http://schemas.microsoft.com/office/drawing/2014/main" id="{304089C7-0D43-BE8E-B1B0-1C40A1B79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895" y="5632489"/>
            <a:ext cx="12001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utoriel vidéo jQuery : Créer une Jauge circulaire avec les Canvas |  Grafikart">
            <a:extLst>
              <a:ext uri="{FF2B5EF4-FFF2-40B4-BE49-F238E27FC236}">
                <a16:creationId xmlns:a16="http://schemas.microsoft.com/office/drawing/2014/main" id="{F295D220-84C7-BBE5-36AF-B04B35B8F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908" y="5568480"/>
            <a:ext cx="2046772" cy="102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F7DE23A-ACB9-27A0-B3A7-4D5F27289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3984" y="5290770"/>
            <a:ext cx="862016" cy="148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96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F31F1F-809C-941C-A259-7C2DC5253AF6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Score computation</a:t>
            </a:r>
            <a:endParaRPr lang="en-GB" sz="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D65200-BD82-CBBC-FCD8-11B25FA2C7DB}"/>
              </a:ext>
            </a:extLst>
          </p:cNvPr>
          <p:cNvSpPr txBox="1"/>
          <p:nvPr/>
        </p:nvSpPr>
        <p:spPr>
          <a:xfrm>
            <a:off x="177265" y="932322"/>
            <a:ext cx="670991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Score starts at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If « </a:t>
            </a:r>
            <a:r>
              <a:rPr lang="fr-FR" b="1" dirty="0">
                <a:solidFill>
                  <a:srgbClr val="00B050"/>
                </a:solidFill>
              </a:rPr>
              <a:t>Positive</a:t>
            </a:r>
            <a:r>
              <a:rPr lang="fr-FR" dirty="0"/>
              <a:t> » trial (RT &lt;= </a:t>
            </a:r>
            <a:r>
              <a:rPr lang="fr-FR" dirty="0" err="1"/>
              <a:t>Threshold</a:t>
            </a:r>
            <a:r>
              <a:rPr lang="fr-FR" dirty="0"/>
              <a:t>), score </a:t>
            </a:r>
            <a:r>
              <a:rPr lang="fr-FR" dirty="0" err="1"/>
              <a:t>increases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+ log(1 + |</a:t>
            </a:r>
            <a:r>
              <a:rPr lang="fr-FR" dirty="0" err="1"/>
              <a:t>Threshold</a:t>
            </a:r>
            <a:r>
              <a:rPr lang="fr-FR" dirty="0"/>
              <a:t> – RT|)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If « </a:t>
            </a:r>
            <a:r>
              <a:rPr lang="fr-FR" b="1" dirty="0" err="1">
                <a:solidFill>
                  <a:srgbClr val="FF0000"/>
                </a:solidFill>
              </a:rPr>
              <a:t>Negative</a:t>
            </a:r>
            <a:r>
              <a:rPr lang="fr-FR" dirty="0"/>
              <a:t> » trial (RT &lt;= </a:t>
            </a:r>
            <a:r>
              <a:rPr lang="fr-FR" dirty="0" err="1"/>
              <a:t>Threshold</a:t>
            </a:r>
            <a:r>
              <a:rPr lang="fr-FR" dirty="0"/>
              <a:t>), score </a:t>
            </a:r>
            <a:r>
              <a:rPr lang="fr-FR" dirty="0" err="1"/>
              <a:t>decreases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- log(1 + | </a:t>
            </a:r>
            <a:r>
              <a:rPr lang="fr-FR" dirty="0" err="1"/>
              <a:t>Threshold</a:t>
            </a:r>
            <a:r>
              <a:rPr lang="fr-FR" dirty="0"/>
              <a:t> – RT|)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Score </a:t>
            </a:r>
            <a:r>
              <a:rPr lang="fr-FR" dirty="0" err="1"/>
              <a:t>udpate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multiplied</a:t>
            </a:r>
            <a:r>
              <a:rPr lang="fr-FR" dirty="0"/>
              <a:t> by RT </a:t>
            </a:r>
            <a:r>
              <a:rPr lang="fr-FR" dirty="0" err="1"/>
              <a:t>so</a:t>
            </a:r>
            <a:r>
              <a:rPr lang="fr-FR" dirty="0"/>
              <a:t> slow RT are </a:t>
            </a:r>
            <a:r>
              <a:rPr lang="fr-FR" dirty="0" err="1"/>
              <a:t>penalized</a:t>
            </a:r>
            <a:r>
              <a:rPr lang="fr-FR" dirty="0"/>
              <a:t> (</a:t>
            </a:r>
            <a:r>
              <a:rPr lang="fr-FR" dirty="0" err="1"/>
              <a:t>regardless</a:t>
            </a:r>
            <a:r>
              <a:rPr lang="fr-FR" dirty="0"/>
              <a:t> of the </a:t>
            </a:r>
            <a:r>
              <a:rPr lang="fr-FR" dirty="0" err="1"/>
              <a:t>difference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Have a maximum </a:t>
            </a:r>
            <a:r>
              <a:rPr lang="fr-FR" dirty="0" err="1"/>
              <a:t>treshold</a:t>
            </a:r>
            <a:r>
              <a:rPr lang="fr-FR" dirty="0"/>
              <a:t> (~600 ms?) to </a:t>
            </a:r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cheating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Early</a:t>
            </a:r>
            <a:r>
              <a:rPr lang="fr-FR" dirty="0"/>
              <a:t> </a:t>
            </a:r>
            <a:r>
              <a:rPr lang="fr-FR" dirty="0" err="1"/>
              <a:t>responses</a:t>
            </a:r>
            <a:r>
              <a:rPr lang="fr-FR" dirty="0"/>
              <a:t> are </a:t>
            </a:r>
            <a:r>
              <a:rPr lang="fr-FR" b="1" dirty="0" err="1"/>
              <a:t>penalized</a:t>
            </a:r>
            <a:r>
              <a:rPr lang="fr-FR" b="1" dirty="0"/>
              <a:t> (- score) </a:t>
            </a:r>
            <a:r>
              <a:rPr lang="fr-FR" dirty="0"/>
              <a:t>and lead to a restart of the ISI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b="1" dirty="0" err="1"/>
              <a:t>Character</a:t>
            </a:r>
            <a:r>
              <a:rPr lang="fr-FR" b="1" dirty="0"/>
              <a:t> </a:t>
            </a:r>
            <a:r>
              <a:rPr lang="fr-FR" b="1" dirty="0" err="1"/>
              <a:t>evolution</a:t>
            </a: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Depending</a:t>
            </a:r>
            <a:r>
              <a:rPr lang="fr-FR" dirty="0"/>
              <a:t> on score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Shiny</a:t>
            </a:r>
            <a:r>
              <a:rPr lang="fr-FR" dirty="0"/>
              <a:t> dog 1: score [100, 1000]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Default dog: score [-100, 100]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Malnourished</a:t>
            </a:r>
            <a:r>
              <a:rPr lang="fr-FR" dirty="0"/>
              <a:t> dog: score [-1000, -100]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When</a:t>
            </a:r>
            <a:r>
              <a:rPr lang="fr-FR" dirty="0"/>
              <a:t> new range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reached</a:t>
            </a:r>
            <a:r>
              <a:rPr lang="fr-FR" dirty="0"/>
              <a:t>, </a:t>
            </a:r>
            <a:r>
              <a:rPr lang="fr-FR" dirty="0" err="1"/>
              <a:t>make</a:t>
            </a:r>
            <a:r>
              <a:rPr lang="fr-FR" dirty="0"/>
              <a:t> « </a:t>
            </a:r>
            <a:r>
              <a:rPr lang="fr-FR" dirty="0" err="1"/>
              <a:t>evolution</a:t>
            </a:r>
            <a:r>
              <a:rPr lang="fr-FR" dirty="0"/>
              <a:t> » screen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393FD3-3ED9-9CAB-867A-B9600F988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639" y="4315830"/>
            <a:ext cx="1605566" cy="16098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699811-B2F5-F8C0-73ED-A1DD4FFE2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9600" y="4315830"/>
            <a:ext cx="1562499" cy="16098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EAF9D6-B647-6A12-0094-714473F96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970" y="4291479"/>
            <a:ext cx="1519958" cy="1609848"/>
          </a:xfrm>
          <a:prstGeom prst="rect">
            <a:avLst/>
          </a:prstGeom>
        </p:spPr>
      </p:pic>
      <p:pic>
        <p:nvPicPr>
          <p:cNvPr id="1028" name="Picture 4" descr="Pokemon Hgss GIF">
            <a:extLst>
              <a:ext uri="{FF2B5EF4-FFF2-40B4-BE49-F238E27FC236}">
                <a16:creationId xmlns:a16="http://schemas.microsoft.com/office/drawing/2014/main" id="{B0503367-E86F-65DE-0220-AC95F16DE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150" y="389784"/>
            <a:ext cx="2566544" cy="192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6A9828A-F04B-A231-9E76-F930757C75C7}"/>
              </a:ext>
            </a:extLst>
          </p:cNvPr>
          <p:cNvSpPr/>
          <p:nvPr/>
        </p:nvSpPr>
        <p:spPr>
          <a:xfrm>
            <a:off x="7161440" y="3060441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500A5D6-B25C-DEC6-BD27-65EA1880C8B9}"/>
              </a:ext>
            </a:extLst>
          </p:cNvPr>
          <p:cNvSpPr/>
          <p:nvPr/>
        </p:nvSpPr>
        <p:spPr>
          <a:xfrm>
            <a:off x="8536564" y="3060441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3737501-B1AF-F924-5170-1635A5A590F2}"/>
              </a:ext>
            </a:extLst>
          </p:cNvPr>
          <p:cNvSpPr/>
          <p:nvPr/>
        </p:nvSpPr>
        <p:spPr>
          <a:xfrm>
            <a:off x="9911688" y="3060441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BF8DF6D-28E7-7196-AA92-182F0D75C8A7}"/>
              </a:ext>
            </a:extLst>
          </p:cNvPr>
          <p:cNvSpPr/>
          <p:nvPr/>
        </p:nvSpPr>
        <p:spPr>
          <a:xfrm>
            <a:off x="7161440" y="3371648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D327912-1A52-4CA3-2407-E5623D55B62F}"/>
              </a:ext>
            </a:extLst>
          </p:cNvPr>
          <p:cNvSpPr/>
          <p:nvPr/>
        </p:nvSpPr>
        <p:spPr>
          <a:xfrm>
            <a:off x="8536564" y="3371648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6CDBA4F-F693-3D9F-421F-1DF2C7323191}"/>
              </a:ext>
            </a:extLst>
          </p:cNvPr>
          <p:cNvSpPr/>
          <p:nvPr/>
        </p:nvSpPr>
        <p:spPr>
          <a:xfrm>
            <a:off x="9911688" y="3371648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B246734-32DF-33C5-3315-D1F0C597DE8E}"/>
              </a:ext>
            </a:extLst>
          </p:cNvPr>
          <p:cNvSpPr/>
          <p:nvPr/>
        </p:nvSpPr>
        <p:spPr>
          <a:xfrm>
            <a:off x="7161441" y="3371648"/>
            <a:ext cx="769710" cy="190774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82C2C30-F341-B51A-C86E-C08A56E822F6}"/>
              </a:ext>
            </a:extLst>
          </p:cNvPr>
          <p:cNvSpPr/>
          <p:nvPr/>
        </p:nvSpPr>
        <p:spPr>
          <a:xfrm>
            <a:off x="7161440" y="3663599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8FB374C-DB00-E6A2-DFE7-FF45225583DC}"/>
              </a:ext>
            </a:extLst>
          </p:cNvPr>
          <p:cNvSpPr/>
          <p:nvPr/>
        </p:nvSpPr>
        <p:spPr>
          <a:xfrm>
            <a:off x="8536564" y="3663599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4E94857-6436-A1CD-9644-7CFB41BA077C}"/>
              </a:ext>
            </a:extLst>
          </p:cNvPr>
          <p:cNvSpPr/>
          <p:nvPr/>
        </p:nvSpPr>
        <p:spPr>
          <a:xfrm>
            <a:off x="9911688" y="3663599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219C852-7506-084B-22A4-CDFDD845BB67}"/>
              </a:ext>
            </a:extLst>
          </p:cNvPr>
          <p:cNvSpPr/>
          <p:nvPr/>
        </p:nvSpPr>
        <p:spPr>
          <a:xfrm>
            <a:off x="7161440" y="3663599"/>
            <a:ext cx="980487" cy="19077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901612C-2E8D-8A68-CCC6-224A1D8D0E4E}"/>
              </a:ext>
            </a:extLst>
          </p:cNvPr>
          <p:cNvSpPr/>
          <p:nvPr/>
        </p:nvSpPr>
        <p:spPr>
          <a:xfrm>
            <a:off x="7161441" y="3663599"/>
            <a:ext cx="769710" cy="190774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C9FCD35-EEB4-0278-7140-63BF7E217224}"/>
              </a:ext>
            </a:extLst>
          </p:cNvPr>
          <p:cNvSpPr/>
          <p:nvPr/>
        </p:nvSpPr>
        <p:spPr>
          <a:xfrm>
            <a:off x="7161440" y="3938052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AFF7368-64BA-8D59-0B5A-B1A42C633469}"/>
              </a:ext>
            </a:extLst>
          </p:cNvPr>
          <p:cNvSpPr/>
          <p:nvPr/>
        </p:nvSpPr>
        <p:spPr>
          <a:xfrm>
            <a:off x="8536564" y="3938052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3278F21-5868-0212-B131-5C700B17B257}"/>
              </a:ext>
            </a:extLst>
          </p:cNvPr>
          <p:cNvSpPr/>
          <p:nvPr/>
        </p:nvSpPr>
        <p:spPr>
          <a:xfrm>
            <a:off x="9911688" y="3938052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FDBAA70-F6DB-F15E-B1E7-73916CAE69F6}"/>
              </a:ext>
            </a:extLst>
          </p:cNvPr>
          <p:cNvSpPr/>
          <p:nvPr/>
        </p:nvSpPr>
        <p:spPr>
          <a:xfrm>
            <a:off x="7161440" y="3938052"/>
            <a:ext cx="980487" cy="19077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E7CF5A-2070-4B93-DE8F-EE6A11EA3C7E}"/>
              </a:ext>
            </a:extLst>
          </p:cNvPr>
          <p:cNvCxnSpPr>
            <a:cxnSpLocks/>
            <a:stCxn id="1028" idx="2"/>
          </p:cNvCxnSpPr>
          <p:nvPr/>
        </p:nvCxnSpPr>
        <p:spPr>
          <a:xfrm flipH="1">
            <a:off x="8536564" y="2319444"/>
            <a:ext cx="575858" cy="6573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3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17A82D8-5601-3505-412C-EE54CF0360D0}"/>
              </a:ext>
            </a:extLst>
          </p:cNvPr>
          <p:cNvSpPr txBox="1"/>
          <p:nvPr/>
        </p:nvSpPr>
        <p:spPr>
          <a:xfrm>
            <a:off x="5092700" y="160882"/>
            <a:ext cx="6985535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 err="1"/>
              <a:t>Adjust</a:t>
            </a:r>
            <a:r>
              <a:rPr lang="fr-FR" sz="1400" b="1" dirty="0"/>
              <a:t> </a:t>
            </a:r>
            <a:r>
              <a:rPr lang="fr-FR" sz="1400" b="1" dirty="0" err="1"/>
              <a:t>number</a:t>
            </a:r>
            <a:r>
              <a:rPr lang="fr-FR" sz="1400" b="1" dirty="0"/>
              <a:t> of trials </a:t>
            </a:r>
            <a:r>
              <a:rPr lang="fr-FR" sz="1400" b="1" dirty="0" err="1"/>
              <a:t>based</a:t>
            </a:r>
            <a:r>
              <a:rPr lang="fr-FR" sz="1400" b="1" dirty="0"/>
              <a:t> on </a:t>
            </a:r>
            <a:r>
              <a:rPr lang="fr-FR" sz="1400" b="1" dirty="0" err="1"/>
              <a:t>efficiency</a:t>
            </a:r>
            <a:r>
              <a:rPr lang="fr-FR" sz="1400" b="1" dirty="0"/>
              <a:t> on </a:t>
            </a:r>
            <a:r>
              <a:rPr lang="fr-FR" sz="1400" b="1" dirty="0" err="1"/>
              <a:t>previous</a:t>
            </a:r>
            <a:r>
              <a:rPr lang="fr-FR" sz="1400" b="1" dirty="0"/>
              <a:t> bloc</a:t>
            </a:r>
            <a:endParaRPr lang="fr-FR" sz="1400" i="1" u="sng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 err="1"/>
              <a:t>Task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set to N=60 trials; Score range for fast trial </a:t>
            </a:r>
            <a:r>
              <a:rPr lang="fr-FR" sz="1400" dirty="0" err="1"/>
              <a:t>is</a:t>
            </a:r>
            <a:r>
              <a:rPr lang="fr-FR" sz="1400" dirty="0"/>
              <a:t> (+100-200)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= 60 /3 = 20 trials per stage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= 20/2 = </a:t>
            </a:r>
            <a:r>
              <a:rPr lang="fr-FR" sz="1400" b="1" dirty="0"/>
              <a:t>10 fast trials per stage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Default score for fast trial = +100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/>
              <a:t>Score goal for 1st stage </a:t>
            </a:r>
            <a:r>
              <a:rPr lang="fr-FR" sz="1400" dirty="0" err="1"/>
              <a:t>is</a:t>
            </a:r>
            <a:r>
              <a:rPr lang="fr-FR" sz="1400" dirty="0"/>
              <a:t> set to 100 (score) * 10 (fast trials) = </a:t>
            </a:r>
            <a:r>
              <a:rPr lang="fr-FR" sz="1400" b="1" dirty="0"/>
              <a:t>1000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4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4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4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b="1" dirty="0"/>
              <a:t>Assume </a:t>
            </a:r>
            <a:r>
              <a:rPr lang="fr-FR" sz="1400" b="1" dirty="0" err="1"/>
              <a:t>that</a:t>
            </a:r>
            <a:r>
              <a:rPr lang="fr-FR" sz="1400" b="1" dirty="0"/>
              <a:t> </a:t>
            </a:r>
            <a:r>
              <a:rPr lang="fr-FR" sz="1400" b="1" dirty="0" err="1"/>
              <a:t>they</a:t>
            </a:r>
            <a:r>
              <a:rPr lang="fr-FR" sz="1400" b="1" dirty="0"/>
              <a:t> are </a:t>
            </a:r>
            <a:r>
              <a:rPr lang="fr-FR" sz="1400" b="1" dirty="0" err="1"/>
              <a:t>very</a:t>
            </a:r>
            <a:r>
              <a:rPr lang="fr-FR" sz="1400" b="1" dirty="0"/>
              <a:t> efficient </a:t>
            </a:r>
            <a:r>
              <a:rPr lang="fr-FR" sz="1400" dirty="0"/>
              <a:t>(</a:t>
            </a:r>
            <a:r>
              <a:rPr lang="fr-FR" sz="1400" dirty="0" err="1"/>
              <a:t>always</a:t>
            </a:r>
            <a:r>
              <a:rPr lang="fr-FR" sz="1400" dirty="0"/>
              <a:t> hit </a:t>
            </a:r>
            <a:r>
              <a:rPr lang="fr-FR" sz="1400" dirty="0" err="1"/>
              <a:t>below</a:t>
            </a:r>
            <a:r>
              <a:rPr lang="fr-FR" sz="1400" dirty="0"/>
              <a:t> the </a:t>
            </a:r>
            <a:r>
              <a:rPr lang="fr-FR" sz="1400" dirty="0" err="1"/>
              <a:t>threshold</a:t>
            </a:r>
            <a:r>
              <a:rPr lang="fr-FR" sz="1400" dirty="0"/>
              <a:t>) and </a:t>
            </a:r>
            <a:r>
              <a:rPr lang="fr-FR" sz="1400" dirty="0" err="1"/>
              <a:t>reach</a:t>
            </a:r>
            <a:r>
              <a:rPr lang="fr-FR" sz="1400" dirty="0"/>
              <a:t> the first stage </a:t>
            </a:r>
            <a:r>
              <a:rPr lang="fr-FR" sz="1400" dirty="0" err="1"/>
              <a:t>after</a:t>
            </a:r>
            <a:r>
              <a:rPr lang="fr-FR" sz="1400" dirty="0"/>
              <a:t> 12 trials.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Next 2 stages are set to 60-12=58 trials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58 / 2 = 29 trials per stage = </a:t>
            </a:r>
            <a:r>
              <a:rPr lang="fr-FR" sz="1400" b="1" dirty="0"/>
              <a:t>14.5 fast trials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4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/>
              <a:t>Score goal for 2nst stage </a:t>
            </a:r>
            <a:r>
              <a:rPr lang="fr-FR" sz="1400" dirty="0" err="1"/>
              <a:t>is</a:t>
            </a:r>
            <a:r>
              <a:rPr lang="fr-FR" sz="1400" dirty="0"/>
              <a:t> 100*14.5 = </a:t>
            </a:r>
            <a:r>
              <a:rPr lang="fr-FR" sz="1400" b="1" dirty="0"/>
              <a:t>1450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4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4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4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b="1" dirty="0"/>
              <a:t>Assume </a:t>
            </a:r>
            <a:r>
              <a:rPr lang="fr-FR" sz="1400" b="1" dirty="0" err="1"/>
              <a:t>that</a:t>
            </a:r>
            <a:r>
              <a:rPr lang="fr-FR" sz="1400" b="1" dirty="0"/>
              <a:t> </a:t>
            </a:r>
            <a:r>
              <a:rPr lang="fr-FR" sz="1400" b="1" dirty="0" err="1"/>
              <a:t>they</a:t>
            </a:r>
            <a:r>
              <a:rPr lang="fr-FR" sz="1400" b="1" dirty="0"/>
              <a:t> are slow and </a:t>
            </a:r>
            <a:r>
              <a:rPr lang="fr-FR" sz="1400" b="1" dirty="0" err="1"/>
              <a:t>reach</a:t>
            </a:r>
            <a:r>
              <a:rPr lang="fr-FR" sz="1400" b="1" dirty="0"/>
              <a:t> the stage </a:t>
            </a:r>
            <a:r>
              <a:rPr lang="fr-FR" sz="1400" b="1" dirty="0" err="1"/>
              <a:t>after</a:t>
            </a:r>
            <a:r>
              <a:rPr lang="fr-FR" sz="1400" b="1" dirty="0"/>
              <a:t> 35 trials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Final stage </a:t>
            </a:r>
            <a:r>
              <a:rPr lang="fr-FR" sz="1400" dirty="0" err="1"/>
              <a:t>is</a:t>
            </a:r>
            <a:r>
              <a:rPr lang="fr-FR" sz="1400" dirty="0"/>
              <a:t> set to 60 – (12 + 35) = 13</a:t>
            </a:r>
            <a:r>
              <a:rPr lang="fr-FR" sz="1100" dirty="0"/>
              <a:t> (note </a:t>
            </a:r>
            <a:r>
              <a:rPr lang="fr-FR" sz="1100" dirty="0" err="1"/>
              <a:t>that</a:t>
            </a:r>
            <a:r>
              <a:rPr lang="fr-FR" sz="1100" dirty="0"/>
              <a:t> </a:t>
            </a:r>
            <a:r>
              <a:rPr lang="fr-FR" sz="1100" dirty="0" err="1"/>
              <a:t>there</a:t>
            </a:r>
            <a:r>
              <a:rPr lang="fr-FR" sz="1100" dirty="0"/>
              <a:t> </a:t>
            </a:r>
            <a:r>
              <a:rPr lang="fr-FR" sz="1100" dirty="0" err="1"/>
              <a:t>is</a:t>
            </a:r>
            <a:r>
              <a:rPr lang="fr-FR" sz="1100" dirty="0"/>
              <a:t> a minimum of e.g., 10, </a:t>
            </a:r>
            <a:r>
              <a:rPr lang="fr-FR" sz="1100" dirty="0" err="1"/>
              <a:t>see</a:t>
            </a:r>
            <a:r>
              <a:rPr lang="fr-FR" sz="1100" dirty="0"/>
              <a:t> </a:t>
            </a:r>
            <a:r>
              <a:rPr lang="fr-FR" sz="1100" dirty="0" err="1"/>
              <a:t>below</a:t>
            </a:r>
            <a:r>
              <a:rPr lang="fr-FR" sz="11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13 / 2 = 6.5 fast trials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/>
              <a:t>Score goal for the final stage </a:t>
            </a:r>
            <a:r>
              <a:rPr lang="fr-FR" sz="1400" dirty="0" err="1"/>
              <a:t>is</a:t>
            </a:r>
            <a:r>
              <a:rPr lang="fr-FR" sz="1400" dirty="0"/>
              <a:t> 650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4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4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400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400" b="1" dirty="0"/>
              <a:t>Note: must </a:t>
            </a:r>
            <a:r>
              <a:rPr lang="fr-FR" sz="1400" b="1" dirty="0" err="1"/>
              <a:t>be</a:t>
            </a:r>
            <a:r>
              <a:rPr lang="fr-FR" sz="1400" b="1" dirty="0"/>
              <a:t> a minimum </a:t>
            </a:r>
            <a:r>
              <a:rPr lang="fr-FR" sz="1400" b="1" dirty="0" err="1"/>
              <a:t>number</a:t>
            </a:r>
            <a:r>
              <a:rPr lang="fr-FR" sz="1400" b="1" dirty="0"/>
              <a:t> of trial per stage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If people </a:t>
            </a:r>
            <a:r>
              <a:rPr lang="fr-FR" sz="1400" dirty="0" err="1"/>
              <a:t>reach</a:t>
            </a:r>
            <a:r>
              <a:rPr lang="fr-FR" sz="1400" dirty="0"/>
              <a:t> the </a:t>
            </a:r>
            <a:r>
              <a:rPr lang="fr-FR" sz="1400" dirty="0" err="1"/>
              <a:t>target</a:t>
            </a:r>
            <a:r>
              <a:rPr lang="fr-FR" sz="1400" dirty="0"/>
              <a:t> N trials </a:t>
            </a:r>
            <a:r>
              <a:rPr lang="fr-FR" sz="1400" dirty="0" err="1"/>
              <a:t>during</a:t>
            </a:r>
            <a:r>
              <a:rPr lang="fr-FR" sz="1400" dirty="0"/>
              <a:t> stage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e.g., 10 min. trials = 10/2 = 5 * 100 = </a:t>
            </a:r>
            <a:r>
              <a:rPr lang="fr-FR" sz="1400" b="1" dirty="0"/>
              <a:t>500 score minimum for a stage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10F27E-9185-DB94-203B-2D316D8837CF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Score &amp; </a:t>
            </a:r>
            <a:r>
              <a:rPr lang="fr-FR" sz="3200" b="1" dirty="0" err="1"/>
              <a:t>Number</a:t>
            </a:r>
            <a:r>
              <a:rPr lang="fr-FR" sz="3200" b="1" dirty="0"/>
              <a:t> of trials</a:t>
            </a:r>
            <a:endParaRPr lang="en-GB" sz="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0595E-7A8C-9719-A975-6F3ADC8A6280}"/>
              </a:ext>
            </a:extLst>
          </p:cNvPr>
          <p:cNvSpPr txBox="1"/>
          <p:nvPr/>
        </p:nvSpPr>
        <p:spPr>
          <a:xfrm>
            <a:off x="113765" y="1043922"/>
            <a:ext cx="468683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Score </a:t>
            </a:r>
            <a:r>
              <a:rPr lang="fr-FR" sz="1400" b="1" dirty="0" err="1"/>
              <a:t>calculation</a:t>
            </a:r>
            <a:endParaRPr lang="fr-F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Set score range [+100, +200]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400" dirty="0"/>
              <a:t>Minimum score for « fast » trial= +100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400" dirty="0"/>
              <a:t>Max score for super fast trial = +200 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400" dirty="0"/>
              <a:t>Score for </a:t>
            </a:r>
            <a:r>
              <a:rPr lang="fr-FR" sz="1400" dirty="0" err="1"/>
              <a:t>early</a:t>
            </a:r>
            <a:r>
              <a:rPr lang="fr-FR" sz="1400" dirty="0"/>
              <a:t> trial = -100 (flat rate)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400" dirty="0"/>
              <a:t>Score for « slow » (&gt; </a:t>
            </a:r>
            <a:r>
              <a:rPr lang="fr-FR" sz="1400" dirty="0" err="1"/>
              <a:t>threshold</a:t>
            </a:r>
            <a:r>
              <a:rPr lang="fr-FR" sz="1400" dirty="0"/>
              <a:t>) trial = +0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Modifier: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400" dirty="0"/>
              <a:t>1. </a:t>
            </a:r>
            <a:r>
              <a:rPr lang="fr-FR" sz="1400" dirty="0" err="1"/>
              <a:t>Get</a:t>
            </a:r>
            <a:r>
              <a:rPr lang="fr-FR" sz="1400" dirty="0"/>
              <a:t> relative 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Set minimum/maximum RT </a:t>
            </a:r>
            <a:r>
              <a:rPr lang="fr-FR" sz="1400" dirty="0" err="1"/>
              <a:t>bounds</a:t>
            </a:r>
            <a:r>
              <a:rPr lang="fr-FR" sz="1400" dirty="0"/>
              <a:t> [200 – 600 ms]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Trial RT </a:t>
            </a:r>
            <a:r>
              <a:rPr lang="fr-FR" sz="1400" dirty="0" err="1"/>
              <a:t>is</a:t>
            </a:r>
            <a:r>
              <a:rPr lang="fr-FR" sz="1400" dirty="0"/>
              <a:t> 470 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Compute</a:t>
            </a:r>
            <a:r>
              <a:rPr lang="fr-FR" sz="1400" dirty="0"/>
              <a:t> </a:t>
            </a:r>
            <a:r>
              <a:rPr lang="fr-FR" sz="1400" dirty="0" err="1"/>
              <a:t>normalized</a:t>
            </a:r>
            <a:r>
              <a:rPr lang="fr-FR" sz="1400" dirty="0"/>
              <a:t> distance </a:t>
            </a:r>
            <a:r>
              <a:rPr lang="fr-FR" sz="1400" dirty="0" err="1"/>
              <a:t>from</a:t>
            </a:r>
            <a:r>
              <a:rPr lang="fr-FR" sz="1400" dirty="0"/>
              <a:t> min </a:t>
            </a:r>
            <a:r>
              <a:rPr lang="fr-FR" sz="1400" dirty="0" err="1"/>
              <a:t>bound</a:t>
            </a:r>
            <a:endParaRPr lang="fr-F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(RT – </a:t>
            </a:r>
            <a:r>
              <a:rPr lang="fr-FR" sz="1400" dirty="0" err="1"/>
              <a:t>lowbound</a:t>
            </a:r>
            <a:r>
              <a:rPr lang="fr-FR" sz="1400" dirty="0"/>
              <a:t>) / (</a:t>
            </a:r>
            <a:r>
              <a:rPr lang="fr-FR" sz="1400" dirty="0" err="1"/>
              <a:t>highbound</a:t>
            </a:r>
            <a:r>
              <a:rPr lang="fr-FR" sz="1400" dirty="0"/>
              <a:t> - </a:t>
            </a:r>
            <a:r>
              <a:rPr lang="fr-FR" sz="1400" dirty="0" err="1"/>
              <a:t>lowbound</a:t>
            </a:r>
            <a:r>
              <a:rPr lang="fr-FR" sz="1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(470-200) / (600-200) = 270 / 400 = </a:t>
            </a:r>
            <a:r>
              <a:rPr lang="fr-FR" sz="1400" b="1" dirty="0"/>
              <a:t>0.675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If relative RT &lt; 0, =0; if &gt; 1, =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/>
              <a:t>Reverse</a:t>
            </a:r>
            <a:r>
              <a:rPr lang="fr-FR" sz="1400" dirty="0"/>
              <a:t>: relative RT = 1 – 0.675 = 0.325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1400" b="1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400" dirty="0"/>
              <a:t>2. </a:t>
            </a:r>
            <a:r>
              <a:rPr lang="fr-FR" sz="1400" dirty="0" err="1"/>
              <a:t>Transform</a:t>
            </a:r>
            <a:r>
              <a:rPr lang="fr-FR" sz="1400" dirty="0"/>
              <a:t> to score bonus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Max score bonus </a:t>
            </a:r>
            <a:r>
              <a:rPr lang="fr-FR" sz="1400" dirty="0" err="1"/>
              <a:t>is</a:t>
            </a:r>
            <a:r>
              <a:rPr lang="fr-FR" sz="1400" dirty="0"/>
              <a:t> max score – min score = 200 - 100 = 100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Relative RT * Max score bonus = 0.325 * 100 = 32.5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Score = min score + score bonus = 100 + 32.5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Score = +132.5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92958E-EBBF-02C0-BA01-4E5384ED5312}"/>
              </a:ext>
            </a:extLst>
          </p:cNvPr>
          <p:cNvSpPr/>
          <p:nvPr/>
        </p:nvSpPr>
        <p:spPr>
          <a:xfrm>
            <a:off x="5092700" y="1803400"/>
            <a:ext cx="2222500" cy="4254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1000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188B0F-BD1A-2886-4041-E4C5F018FBD3}"/>
              </a:ext>
            </a:extLst>
          </p:cNvPr>
          <p:cNvSpPr/>
          <p:nvPr/>
        </p:nvSpPr>
        <p:spPr>
          <a:xfrm>
            <a:off x="7315200" y="1803400"/>
            <a:ext cx="2222500" cy="4254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45E3C5-1CF8-192A-A8F9-26647C3627BF}"/>
              </a:ext>
            </a:extLst>
          </p:cNvPr>
          <p:cNvSpPr/>
          <p:nvPr/>
        </p:nvSpPr>
        <p:spPr>
          <a:xfrm>
            <a:off x="9537700" y="1803400"/>
            <a:ext cx="2222500" cy="4254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08C33B-4AEE-71C2-C156-C7FEBE94D4A3}"/>
              </a:ext>
            </a:extLst>
          </p:cNvPr>
          <p:cNvSpPr/>
          <p:nvPr/>
        </p:nvSpPr>
        <p:spPr>
          <a:xfrm>
            <a:off x="5092700" y="3730626"/>
            <a:ext cx="2222500" cy="4254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1000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B0CE38-E842-98C2-9DBD-7D12598034E6}"/>
              </a:ext>
            </a:extLst>
          </p:cNvPr>
          <p:cNvSpPr/>
          <p:nvPr/>
        </p:nvSpPr>
        <p:spPr>
          <a:xfrm>
            <a:off x="7315200" y="3730626"/>
            <a:ext cx="2222500" cy="4254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1450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D77316-9A56-D395-9720-54A6995AE1CD}"/>
              </a:ext>
            </a:extLst>
          </p:cNvPr>
          <p:cNvSpPr/>
          <p:nvPr/>
        </p:nvSpPr>
        <p:spPr>
          <a:xfrm>
            <a:off x="9537700" y="3730626"/>
            <a:ext cx="2222500" cy="4254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2CD64C-3BCE-7CD3-00C9-EDBD7A54D404}"/>
              </a:ext>
            </a:extLst>
          </p:cNvPr>
          <p:cNvSpPr/>
          <p:nvPr/>
        </p:nvSpPr>
        <p:spPr>
          <a:xfrm>
            <a:off x="5092700" y="5232402"/>
            <a:ext cx="2222500" cy="4254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1000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F1F28D-806A-B763-8156-27C5A5E76CEE}"/>
              </a:ext>
            </a:extLst>
          </p:cNvPr>
          <p:cNvSpPr/>
          <p:nvPr/>
        </p:nvSpPr>
        <p:spPr>
          <a:xfrm>
            <a:off x="7315200" y="5232402"/>
            <a:ext cx="2222500" cy="4254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1450</a:t>
            </a:r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77848F-65F6-71E7-F6C0-F8AE1E89EAD7}"/>
              </a:ext>
            </a:extLst>
          </p:cNvPr>
          <p:cNvSpPr/>
          <p:nvPr/>
        </p:nvSpPr>
        <p:spPr>
          <a:xfrm>
            <a:off x="9537700" y="5232402"/>
            <a:ext cx="2222500" cy="4254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650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0286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9F6817-42DC-75C2-1314-B79736F7061B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2:</a:t>
            </a:r>
            <a:r>
              <a:rPr lang="fr-FR" sz="3200" dirty="0"/>
              <a:t> </a:t>
            </a:r>
            <a:r>
              <a:rPr lang="fr-FR" sz="3200" dirty="0" err="1"/>
              <a:t>Motor</a:t>
            </a:r>
            <a:r>
              <a:rPr lang="fr-FR" sz="3200" dirty="0"/>
              <a:t> </a:t>
            </a:r>
            <a:r>
              <a:rPr lang="fr-FR" sz="3200" dirty="0" err="1"/>
              <a:t>Response</a:t>
            </a:r>
            <a:r>
              <a:rPr lang="fr-FR" sz="3200" dirty="0"/>
              <a:t> </a:t>
            </a:r>
            <a:r>
              <a:rPr lang="fr-FR" sz="3200" dirty="0" err="1"/>
              <a:t>Choice</a:t>
            </a:r>
            <a:endParaRPr lang="en-GB" sz="7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E208ABA-CD64-F3F3-BC9C-232B8944C32D}"/>
              </a:ext>
            </a:extLst>
          </p:cNvPr>
          <p:cNvGrpSpPr/>
          <p:nvPr/>
        </p:nvGrpSpPr>
        <p:grpSpPr>
          <a:xfrm>
            <a:off x="8041377" y="156497"/>
            <a:ext cx="2329458" cy="1551649"/>
            <a:chOff x="7933572" y="614738"/>
            <a:chExt cx="2329458" cy="155164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A60E3CD-1DE0-B4D6-1620-06B428A322AE}"/>
                </a:ext>
              </a:extLst>
            </p:cNvPr>
            <p:cNvSpPr/>
            <p:nvPr/>
          </p:nvSpPr>
          <p:spPr>
            <a:xfrm>
              <a:off x="7933572" y="614738"/>
              <a:ext cx="2329458" cy="1551649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1D1041D-C1E8-E57C-F6E3-0E3155A3A31D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pic>
        <p:nvPicPr>
          <p:cNvPr id="4100" name="Picture 4" descr="Lucifer | Cinderella Wiki | Fandom">
            <a:extLst>
              <a:ext uri="{FF2B5EF4-FFF2-40B4-BE49-F238E27FC236}">
                <a16:creationId xmlns:a16="http://schemas.microsoft.com/office/drawing/2014/main" id="{D67F5A90-A98E-8A5F-B44F-7AE196412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571" y="430874"/>
            <a:ext cx="861070" cy="100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5086D0-3F08-7FC7-914F-41BA0C25334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65440" y="719832"/>
            <a:ext cx="454175" cy="42497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722641B-28CD-6CDF-420F-7667116BE4B6}"/>
              </a:ext>
            </a:extLst>
          </p:cNvPr>
          <p:cNvGrpSpPr/>
          <p:nvPr/>
        </p:nvGrpSpPr>
        <p:grpSpPr>
          <a:xfrm rot="5400000">
            <a:off x="10755682" y="707046"/>
            <a:ext cx="567228" cy="592801"/>
            <a:chOff x="11018850" y="4715982"/>
            <a:chExt cx="815722" cy="852498"/>
          </a:xfrm>
        </p:grpSpPr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3F2C6654-93B4-C7F1-42DC-947938C8327E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7369B3D-BEE7-789C-E05A-C26F7655EA30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3D5156-4285-CB36-B396-C40F7C74A4EF}"/>
              </a:ext>
            </a:extLst>
          </p:cNvPr>
          <p:cNvGrpSpPr/>
          <p:nvPr/>
        </p:nvGrpSpPr>
        <p:grpSpPr>
          <a:xfrm>
            <a:off x="8041377" y="1982523"/>
            <a:ext cx="2329458" cy="1551649"/>
            <a:chOff x="7933572" y="614738"/>
            <a:chExt cx="2329458" cy="155164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4CC7990-0766-0DD4-F874-9419FAA65CC8}"/>
                </a:ext>
              </a:extLst>
            </p:cNvPr>
            <p:cNvSpPr/>
            <p:nvPr/>
          </p:nvSpPr>
          <p:spPr>
            <a:xfrm>
              <a:off x="7933572" y="614738"/>
              <a:ext cx="2329458" cy="1551649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ABD9200-A7AD-26ED-AC44-513D2C26E084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pic>
        <p:nvPicPr>
          <p:cNvPr id="14" name="Picture 4" descr="Lucifer | Cinderella Wiki | Fandom">
            <a:extLst>
              <a:ext uri="{FF2B5EF4-FFF2-40B4-BE49-F238E27FC236}">
                <a16:creationId xmlns:a16="http://schemas.microsoft.com/office/drawing/2014/main" id="{B0A0108D-161B-A495-EA03-E0E85A12B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571" y="2256900"/>
            <a:ext cx="861070" cy="100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6A93B8-87B8-1B86-4F73-C253AF44D0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76650" y="2545858"/>
            <a:ext cx="454175" cy="42497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2AB51F6-F845-6CC6-353F-42FE3E9DA62E}"/>
              </a:ext>
            </a:extLst>
          </p:cNvPr>
          <p:cNvGrpSpPr/>
          <p:nvPr/>
        </p:nvGrpSpPr>
        <p:grpSpPr>
          <a:xfrm rot="16200000">
            <a:off x="10755682" y="2533072"/>
            <a:ext cx="567228" cy="592801"/>
            <a:chOff x="11018850" y="4715982"/>
            <a:chExt cx="815722" cy="852498"/>
          </a:xfrm>
        </p:grpSpPr>
        <p:sp>
          <p:nvSpPr>
            <p:cNvPr id="17" name="Arrow: Down 16">
              <a:extLst>
                <a:ext uri="{FF2B5EF4-FFF2-40B4-BE49-F238E27FC236}">
                  <a16:creationId xmlns:a16="http://schemas.microsoft.com/office/drawing/2014/main" id="{2CF77CF8-2F77-97E4-E6E5-39AEC2490294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13A6DBB-22D6-5C02-5E6A-8B2EA1A3F7DC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7602E25-7456-27A6-A762-C647B058CBBE}"/>
              </a:ext>
            </a:extLst>
          </p:cNvPr>
          <p:cNvSpPr txBox="1"/>
          <p:nvPr/>
        </p:nvSpPr>
        <p:spPr>
          <a:xfrm>
            <a:off x="177265" y="932322"/>
            <a:ext cx="6709918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 err="1"/>
              <a:t>Level</a:t>
            </a:r>
            <a:r>
              <a:rPr lang="fr-FR" b="1" dirty="0"/>
              <a:t> 2a</a:t>
            </a:r>
            <a:r>
              <a:rPr lang="fr-FR" dirty="0"/>
              <a:t>: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Choice</a:t>
            </a:r>
            <a:r>
              <a:rPr lang="fr-FR" dirty="0"/>
              <a:t> – </a:t>
            </a:r>
            <a:r>
              <a:rPr lang="fr-FR" b="1" dirty="0"/>
              <a:t>Association </a:t>
            </a:r>
            <a:r>
              <a:rPr lang="fr-FR" b="1" dirty="0" err="1"/>
              <a:t>creation</a:t>
            </a:r>
            <a:endParaRPr lang="fr-FR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Same</a:t>
            </a:r>
            <a:r>
              <a:rPr lang="fr-FR" dirty="0"/>
              <a:t>  as </a:t>
            </a:r>
            <a:r>
              <a:rPr lang="fr-FR" dirty="0" err="1"/>
              <a:t>previously</a:t>
            </a:r>
            <a:r>
              <a:rPr lang="fr-FR" dirty="0"/>
              <a:t> but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sprites</a:t>
            </a:r>
            <a:r>
              <a:rPr lang="fr-FR" dirty="0"/>
              <a:t> / animations / </a:t>
            </a:r>
            <a:r>
              <a:rPr lang="fr-FR" dirty="0" err="1"/>
              <a:t>sounds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color</a:t>
            </a:r>
            <a:r>
              <a:rPr lang="fr-FR" dirty="0"/>
              <a:t> association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200" dirty="0" err="1"/>
              <a:t>Cheese</a:t>
            </a:r>
            <a:r>
              <a:rPr lang="fr-FR" sz="1200" dirty="0"/>
              <a:t> </a:t>
            </a:r>
            <a:r>
              <a:rPr lang="fr-FR" sz="1200" dirty="0" err="1"/>
              <a:t>shape</a:t>
            </a:r>
            <a:r>
              <a:rPr lang="fr-FR" sz="1200" dirty="0"/>
              <a:t>?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200" dirty="0"/>
              <a:t>Fish </a:t>
            </a:r>
            <a:r>
              <a:rPr lang="fr-FR" sz="1200" dirty="0" err="1"/>
              <a:t>color</a:t>
            </a:r>
            <a:r>
              <a:rPr lang="fr-FR" sz="1200" dirty="0"/>
              <a:t>/</a:t>
            </a:r>
            <a:r>
              <a:rPr lang="fr-FR" sz="1200" dirty="0" err="1"/>
              <a:t>shape</a:t>
            </a:r>
            <a:r>
              <a:rPr lang="fr-FR" sz="1200" dirty="0"/>
              <a:t> (</a:t>
            </a:r>
            <a:r>
              <a:rPr lang="fr-FR" sz="1200" dirty="0" err="1"/>
              <a:t>Nogo</a:t>
            </a:r>
            <a:r>
              <a:rPr lang="fr-FR" sz="1200" dirty="0"/>
              <a:t> </a:t>
            </a:r>
            <a:r>
              <a:rPr lang="fr-FR" sz="1200" dirty="0" err="1"/>
              <a:t>is</a:t>
            </a:r>
            <a:r>
              <a:rPr lang="fr-FR" sz="1200" dirty="0"/>
              <a:t> </a:t>
            </a:r>
            <a:r>
              <a:rPr lang="fr-FR" sz="1200" dirty="0" err="1"/>
              <a:t>japanese</a:t>
            </a:r>
            <a:r>
              <a:rPr lang="fr-FR" sz="1200" dirty="0"/>
              <a:t> and loves sushi)</a:t>
            </a:r>
          </a:p>
          <a:p>
            <a:pPr lvl="1"/>
            <a:endParaRPr lang="fr-FR" dirty="0"/>
          </a:p>
          <a:p>
            <a:r>
              <a:rPr lang="fr-FR" b="1" dirty="0" err="1">
                <a:solidFill>
                  <a:srgbClr val="7030A0"/>
                </a:solidFill>
              </a:rPr>
              <a:t>Level</a:t>
            </a:r>
            <a:r>
              <a:rPr lang="fr-FR" b="1" dirty="0">
                <a:solidFill>
                  <a:srgbClr val="7030A0"/>
                </a:solidFill>
              </a:rPr>
              <a:t> 2b</a:t>
            </a:r>
            <a:r>
              <a:rPr lang="fr-FR" dirty="0"/>
              <a:t>: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Choice</a:t>
            </a:r>
            <a:r>
              <a:rPr lang="fr-FR" dirty="0"/>
              <a:t> – </a:t>
            </a:r>
            <a:r>
              <a:rPr lang="fr-FR" b="1" dirty="0"/>
              <a:t>Associative</a:t>
            </a:r>
          </a:p>
          <a:p>
            <a:endParaRPr lang="fr-FR" b="1" dirty="0"/>
          </a:p>
          <a:p>
            <a:r>
              <a:rPr lang="fr-FR" b="1" dirty="0" err="1">
                <a:solidFill>
                  <a:srgbClr val="0070C0"/>
                </a:solidFill>
              </a:rPr>
              <a:t>Level</a:t>
            </a:r>
            <a:r>
              <a:rPr lang="fr-FR" b="1" dirty="0">
                <a:solidFill>
                  <a:srgbClr val="0070C0"/>
                </a:solidFill>
              </a:rPr>
              <a:t> 2c</a:t>
            </a:r>
            <a:r>
              <a:rPr lang="fr-FR" dirty="0"/>
              <a:t>: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Choice</a:t>
            </a:r>
            <a:r>
              <a:rPr lang="fr-FR" dirty="0"/>
              <a:t> conflit : </a:t>
            </a:r>
            <a:r>
              <a:rPr lang="fr-FR" b="1" dirty="0"/>
              <a:t>Simon </a:t>
            </a:r>
            <a:r>
              <a:rPr lang="fr-FR" b="1" dirty="0" err="1"/>
              <a:t>task</a:t>
            </a:r>
            <a:endParaRPr lang="fr-FR" b="1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52D1E1E-EBAF-85E3-4D23-B25BE06FBD05}"/>
              </a:ext>
            </a:extLst>
          </p:cNvPr>
          <p:cNvGrpSpPr/>
          <p:nvPr/>
        </p:nvGrpSpPr>
        <p:grpSpPr>
          <a:xfrm>
            <a:off x="463851" y="3692210"/>
            <a:ext cx="2603349" cy="2677479"/>
            <a:chOff x="751851" y="3094610"/>
            <a:chExt cx="3294319" cy="338812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8E9B941-CC20-9D80-101E-B716A5C0CA5B}"/>
                </a:ext>
              </a:extLst>
            </p:cNvPr>
            <p:cNvGrpSpPr/>
            <p:nvPr/>
          </p:nvGrpSpPr>
          <p:grpSpPr>
            <a:xfrm>
              <a:off x="751851" y="3094610"/>
              <a:ext cx="2329458" cy="1551649"/>
              <a:chOff x="7933572" y="614738"/>
              <a:chExt cx="2329458" cy="1551649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21334BF-95D7-1A97-8CD3-FBA62C2BA6C8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noFill/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684939-7495-8D60-538B-2E5C9F28DF42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23" name="Picture 4" descr="Lucifer | Cinderella Wiki | Fandom">
              <a:extLst>
                <a:ext uri="{FF2B5EF4-FFF2-40B4-BE49-F238E27FC236}">
                  <a16:creationId xmlns:a16="http://schemas.microsoft.com/office/drawing/2014/main" id="{7260C94E-1FE5-800F-8B79-8EAFE75532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11708" y="3544228"/>
              <a:ext cx="556603" cy="648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87A75A2-50D2-949B-D3A7-C412C43C9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631237" y="3704857"/>
              <a:ext cx="454175" cy="424978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72C3CA7-A79A-4B47-0715-980CF5A657CD}"/>
                </a:ext>
              </a:extLst>
            </p:cNvPr>
            <p:cNvGrpSpPr/>
            <p:nvPr/>
          </p:nvGrpSpPr>
          <p:grpSpPr>
            <a:xfrm rot="5400000">
              <a:off x="3466156" y="3645159"/>
              <a:ext cx="567228" cy="592801"/>
              <a:chOff x="11018850" y="4715982"/>
              <a:chExt cx="815722" cy="852498"/>
            </a:xfrm>
          </p:grpSpPr>
          <p:sp>
            <p:nvSpPr>
              <p:cNvPr id="26" name="Arrow: Down 25">
                <a:extLst>
                  <a:ext uri="{FF2B5EF4-FFF2-40B4-BE49-F238E27FC236}">
                    <a16:creationId xmlns:a16="http://schemas.microsoft.com/office/drawing/2014/main" id="{8A0D6B2B-7625-C7DF-B713-DCE21F64901D}"/>
                  </a:ext>
                </a:extLst>
              </p:cNvPr>
              <p:cNvSpPr/>
              <p:nvPr/>
            </p:nvSpPr>
            <p:spPr>
              <a:xfrm>
                <a:off x="11321456" y="4868028"/>
                <a:ext cx="421019" cy="322343"/>
              </a:xfrm>
              <a:prstGeom prst="down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EE29FED-F20E-919C-479F-F7E138325758}"/>
                  </a:ext>
                </a:extLst>
              </p:cNvPr>
              <p:cNvSpPr/>
              <p:nvPr/>
            </p:nvSpPr>
            <p:spPr>
              <a:xfrm>
                <a:off x="11018850" y="4715982"/>
                <a:ext cx="815722" cy="852498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117C93F-9953-1ECB-4727-7B2D987BBB13}"/>
                </a:ext>
              </a:extLst>
            </p:cNvPr>
            <p:cNvGrpSpPr/>
            <p:nvPr/>
          </p:nvGrpSpPr>
          <p:grpSpPr>
            <a:xfrm rot="16200000">
              <a:off x="3466156" y="5471185"/>
              <a:ext cx="567228" cy="592801"/>
              <a:chOff x="11018850" y="4715982"/>
              <a:chExt cx="815722" cy="852498"/>
            </a:xfrm>
          </p:grpSpPr>
          <p:sp>
            <p:nvSpPr>
              <p:cNvPr id="34" name="Arrow: Down 33">
                <a:extLst>
                  <a:ext uri="{FF2B5EF4-FFF2-40B4-BE49-F238E27FC236}">
                    <a16:creationId xmlns:a16="http://schemas.microsoft.com/office/drawing/2014/main" id="{63D6E46C-2890-58F9-0B0A-83C12112A68D}"/>
                  </a:ext>
                </a:extLst>
              </p:cNvPr>
              <p:cNvSpPr/>
              <p:nvPr/>
            </p:nvSpPr>
            <p:spPr>
              <a:xfrm>
                <a:off x="11321456" y="4868028"/>
                <a:ext cx="421019" cy="322343"/>
              </a:xfrm>
              <a:prstGeom prst="down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9915E4A-B4BB-F93D-2B7F-90B41AC13CDB}"/>
                  </a:ext>
                </a:extLst>
              </p:cNvPr>
              <p:cNvSpPr/>
              <p:nvPr/>
            </p:nvSpPr>
            <p:spPr>
              <a:xfrm>
                <a:off x="11018850" y="4715982"/>
                <a:ext cx="815722" cy="852498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A0EDABD-02FA-4BE2-2D6F-41FD425D627E}"/>
                </a:ext>
              </a:extLst>
            </p:cNvPr>
            <p:cNvGrpSpPr/>
            <p:nvPr/>
          </p:nvGrpSpPr>
          <p:grpSpPr>
            <a:xfrm>
              <a:off x="755520" y="4931085"/>
              <a:ext cx="2329458" cy="1551649"/>
              <a:chOff x="7933572" y="614738"/>
              <a:chExt cx="2329458" cy="1551649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2571F63-AD8B-003E-F277-ACF2D18354F0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noFill/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98AB918-63E7-03CF-DB6D-206C027494E7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42" name="Picture 4" descr="Lucifer | Cinderella Wiki | Fandom">
              <a:extLst>
                <a:ext uri="{FF2B5EF4-FFF2-40B4-BE49-F238E27FC236}">
                  <a16:creationId xmlns:a16="http://schemas.microsoft.com/office/drawing/2014/main" id="{B5F2A34B-74BB-B5F1-91DF-25C1722036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15377" y="5380703"/>
              <a:ext cx="556603" cy="648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27EB780-EEC6-FDE2-5FDB-091992818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634906" y="5541332"/>
              <a:ext cx="454175" cy="424978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424829-0A66-5E02-C18C-590442A98961}"/>
              </a:ext>
            </a:extLst>
          </p:cNvPr>
          <p:cNvGrpSpPr/>
          <p:nvPr/>
        </p:nvGrpSpPr>
        <p:grpSpPr>
          <a:xfrm>
            <a:off x="4804719" y="3692210"/>
            <a:ext cx="2611403" cy="2677479"/>
            <a:chOff x="5711919" y="2609899"/>
            <a:chExt cx="3294319" cy="337767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BFFFDF5-0D04-408C-F2BC-60D24AC5DDEC}"/>
                </a:ext>
              </a:extLst>
            </p:cNvPr>
            <p:cNvGrpSpPr/>
            <p:nvPr/>
          </p:nvGrpSpPr>
          <p:grpSpPr>
            <a:xfrm>
              <a:off x="5711919" y="2609899"/>
              <a:ext cx="2329458" cy="1551649"/>
              <a:chOff x="7933572" y="614738"/>
              <a:chExt cx="2329458" cy="1551649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A1FC980-D1DA-B409-F7F9-51622A426C35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noFill/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B48484F-4AEF-0F1E-FCF8-3E33836CF351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48" name="Picture 4" descr="Lucifer | Cinderella Wiki | Fandom">
              <a:extLst>
                <a:ext uri="{FF2B5EF4-FFF2-40B4-BE49-F238E27FC236}">
                  <a16:creationId xmlns:a16="http://schemas.microsoft.com/office/drawing/2014/main" id="{52CD2453-FCC8-D08A-422E-AE26318E3D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6113" y="2884276"/>
              <a:ext cx="861070" cy="1002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F71599D-2F3F-9177-A7B9-AAF6377D7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412668" y="3218477"/>
              <a:ext cx="454175" cy="424979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BE42EDF-B6AE-2FF8-1D5A-C909D22E798B}"/>
                </a:ext>
              </a:extLst>
            </p:cNvPr>
            <p:cNvGrpSpPr/>
            <p:nvPr/>
          </p:nvGrpSpPr>
          <p:grpSpPr>
            <a:xfrm rot="5400000">
              <a:off x="8426224" y="3160448"/>
              <a:ext cx="567228" cy="592801"/>
              <a:chOff x="11018850" y="4715982"/>
              <a:chExt cx="815722" cy="852498"/>
            </a:xfrm>
          </p:grpSpPr>
          <p:sp>
            <p:nvSpPr>
              <p:cNvPr id="51" name="Arrow: Down 50">
                <a:extLst>
                  <a:ext uri="{FF2B5EF4-FFF2-40B4-BE49-F238E27FC236}">
                    <a16:creationId xmlns:a16="http://schemas.microsoft.com/office/drawing/2014/main" id="{87E875F4-F702-17B4-CB35-C19B1DBABE48}"/>
                  </a:ext>
                </a:extLst>
              </p:cNvPr>
              <p:cNvSpPr/>
              <p:nvPr/>
            </p:nvSpPr>
            <p:spPr>
              <a:xfrm>
                <a:off x="11321456" y="4868028"/>
                <a:ext cx="421019" cy="322343"/>
              </a:xfrm>
              <a:prstGeom prst="down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7C6837E-92D8-059A-5ADF-F1E408740219}"/>
                  </a:ext>
                </a:extLst>
              </p:cNvPr>
              <p:cNvSpPr/>
              <p:nvPr/>
            </p:nvSpPr>
            <p:spPr>
              <a:xfrm>
                <a:off x="11018850" y="4715982"/>
                <a:ext cx="815722" cy="852498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747A6DE-CCE9-0C23-A6D4-507336FB5EFA}"/>
                </a:ext>
              </a:extLst>
            </p:cNvPr>
            <p:cNvGrpSpPr/>
            <p:nvPr/>
          </p:nvGrpSpPr>
          <p:grpSpPr>
            <a:xfrm>
              <a:off x="5711919" y="4435925"/>
              <a:ext cx="2329458" cy="1551649"/>
              <a:chOff x="7933572" y="614738"/>
              <a:chExt cx="2329458" cy="1551649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46C527F-6E51-15DD-26AF-E75DE0A7EBAB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noFill/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45F6104-B99D-9EDC-C288-309D787B53B0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56" name="Picture 4" descr="Lucifer | Cinderella Wiki | Fandom">
              <a:extLst>
                <a:ext uri="{FF2B5EF4-FFF2-40B4-BE49-F238E27FC236}">
                  <a16:creationId xmlns:a16="http://schemas.microsoft.com/office/drawing/2014/main" id="{57984800-6079-002C-E652-93F596A212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6113" y="4710302"/>
              <a:ext cx="861070" cy="1002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A1D42E34-1FA5-5712-C417-1C6D60DC8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860274" y="5012940"/>
              <a:ext cx="454175" cy="424979"/>
            </a:xfrm>
            <a:prstGeom prst="rect">
              <a:avLst/>
            </a:prstGeom>
          </p:spPr>
        </p:pic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FC404DD-8005-C8D5-5439-8A1EBBA6B63F}"/>
                </a:ext>
              </a:extLst>
            </p:cNvPr>
            <p:cNvGrpSpPr/>
            <p:nvPr/>
          </p:nvGrpSpPr>
          <p:grpSpPr>
            <a:xfrm rot="16200000">
              <a:off x="8426224" y="4986474"/>
              <a:ext cx="567228" cy="592801"/>
              <a:chOff x="11018850" y="4715982"/>
              <a:chExt cx="815722" cy="852498"/>
            </a:xfrm>
          </p:grpSpPr>
          <p:sp>
            <p:nvSpPr>
              <p:cNvPr id="59" name="Arrow: Down 58">
                <a:extLst>
                  <a:ext uri="{FF2B5EF4-FFF2-40B4-BE49-F238E27FC236}">
                    <a16:creationId xmlns:a16="http://schemas.microsoft.com/office/drawing/2014/main" id="{82F38CB2-F96A-C9D9-2BCC-8F2A639932CD}"/>
                  </a:ext>
                </a:extLst>
              </p:cNvPr>
              <p:cNvSpPr/>
              <p:nvPr/>
            </p:nvSpPr>
            <p:spPr>
              <a:xfrm>
                <a:off x="11321456" y="4868028"/>
                <a:ext cx="421019" cy="322343"/>
              </a:xfrm>
              <a:prstGeom prst="down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660B80B-339D-AC3B-BDE6-5046D6C941BD}"/>
                  </a:ext>
                </a:extLst>
              </p:cNvPr>
              <p:cNvSpPr/>
              <p:nvPr/>
            </p:nvSpPr>
            <p:spPr>
              <a:xfrm>
                <a:off x="11018850" y="4715982"/>
                <a:ext cx="815722" cy="852498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62" name="Explosion: 14 Points 61">
            <a:extLst>
              <a:ext uri="{FF2B5EF4-FFF2-40B4-BE49-F238E27FC236}">
                <a16:creationId xmlns:a16="http://schemas.microsoft.com/office/drawing/2014/main" id="{0698D4F7-976D-9282-643F-1F2677379056}"/>
              </a:ext>
            </a:extLst>
          </p:cNvPr>
          <p:cNvSpPr/>
          <p:nvPr/>
        </p:nvSpPr>
        <p:spPr>
          <a:xfrm>
            <a:off x="6220548" y="3391086"/>
            <a:ext cx="1156392" cy="673977"/>
          </a:xfrm>
          <a:prstGeom prst="irregularSeal2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 err="1"/>
              <a:t>Conflict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29962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800A7E-2BBF-06B3-07E5-DFBF9390917F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X:</a:t>
            </a:r>
            <a:r>
              <a:rPr lang="fr-FR" sz="3200" dirty="0"/>
              <a:t> </a:t>
            </a:r>
            <a:r>
              <a:rPr lang="fr-FR" sz="3200" dirty="0" err="1"/>
              <a:t>Response</a:t>
            </a:r>
            <a:r>
              <a:rPr lang="fr-FR" sz="3200" dirty="0"/>
              <a:t> Inhibition (Stop signal)</a:t>
            </a:r>
            <a:endParaRPr lang="en-GB" sz="7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87706-1E9D-8218-F964-B08C543C258F}"/>
              </a:ext>
            </a:extLst>
          </p:cNvPr>
          <p:cNvGrpSpPr/>
          <p:nvPr/>
        </p:nvGrpSpPr>
        <p:grpSpPr>
          <a:xfrm>
            <a:off x="7933572" y="2465321"/>
            <a:ext cx="2329458" cy="1551649"/>
            <a:chOff x="5745803" y="1958502"/>
            <a:chExt cx="3806758" cy="253567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1C190B2-9091-D327-EF75-FE576C4D71E7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Picture 4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C31ABCE3-79BF-FF93-CF2A-6BC264FC6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5920887" y="2645924"/>
              <a:ext cx="943273" cy="1265209"/>
            </a:xfrm>
            <a:prstGeom prst="rect">
              <a:avLst/>
            </a:prstGeom>
          </p:spPr>
        </p:pic>
        <p:pic>
          <p:nvPicPr>
            <p:cNvPr id="6" name="Picture 5" descr="A cartoon of a sausage">
              <a:extLst>
                <a:ext uri="{FF2B5EF4-FFF2-40B4-BE49-F238E27FC236}">
                  <a16:creationId xmlns:a16="http://schemas.microsoft.com/office/drawing/2014/main" id="{8B8982F2-51F2-D122-C1D0-314869521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2365" y="2955101"/>
              <a:ext cx="1331781" cy="542478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2AA366B-3301-4278-6D98-C578F2550CB5}"/>
              </a:ext>
            </a:extLst>
          </p:cNvPr>
          <p:cNvGrpSpPr/>
          <p:nvPr/>
        </p:nvGrpSpPr>
        <p:grpSpPr>
          <a:xfrm>
            <a:off x="7950585" y="4366476"/>
            <a:ext cx="2329458" cy="1551649"/>
            <a:chOff x="5745803" y="1958502"/>
            <a:chExt cx="3806758" cy="253567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F076873-3CE9-A1AC-4F05-B45A8A6FBFAF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Picture 8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E8F4E33C-1709-D210-9476-2FBD31C2C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5920887" y="2645924"/>
              <a:ext cx="943273" cy="1265209"/>
            </a:xfrm>
            <a:prstGeom prst="rect">
              <a:avLst/>
            </a:prstGeom>
          </p:spPr>
        </p:pic>
        <p:pic>
          <p:nvPicPr>
            <p:cNvPr id="10" name="Picture 9" descr="A cartoon of a sausage">
              <a:extLst>
                <a:ext uri="{FF2B5EF4-FFF2-40B4-BE49-F238E27FC236}">
                  <a16:creationId xmlns:a16="http://schemas.microsoft.com/office/drawing/2014/main" id="{86007916-42EB-7AB6-385F-751AD6AF2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2365" y="2955101"/>
              <a:ext cx="1331781" cy="542478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F3C798-DDF8-BD0D-5792-BB07DA199657}"/>
              </a:ext>
            </a:extLst>
          </p:cNvPr>
          <p:cNvGrpSpPr/>
          <p:nvPr/>
        </p:nvGrpSpPr>
        <p:grpSpPr>
          <a:xfrm>
            <a:off x="7933572" y="614738"/>
            <a:ext cx="2329458" cy="1551649"/>
            <a:chOff x="7933572" y="614738"/>
            <a:chExt cx="2329458" cy="155164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FAF994B-7C5F-2F01-E0F7-34FB92B55CB7}"/>
                </a:ext>
              </a:extLst>
            </p:cNvPr>
            <p:cNvGrpSpPr/>
            <p:nvPr/>
          </p:nvGrpSpPr>
          <p:grpSpPr>
            <a:xfrm>
              <a:off x="7933572" y="614738"/>
              <a:ext cx="2329458" cy="1551649"/>
              <a:chOff x="5745803" y="654209"/>
              <a:chExt cx="3806758" cy="253567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14DB23C-703B-8BC6-5F03-946F2C3B1B04}"/>
                  </a:ext>
                </a:extLst>
              </p:cNvPr>
              <p:cNvSpPr/>
              <p:nvPr/>
            </p:nvSpPr>
            <p:spPr>
              <a:xfrm>
                <a:off x="5745803" y="654209"/>
                <a:ext cx="3806758" cy="2535677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5" name="Picture 14" descr="A cartoon dog with a bone&#10;&#10;Description automatically generated">
                <a:extLst>
                  <a:ext uri="{FF2B5EF4-FFF2-40B4-BE49-F238E27FC236}">
                    <a16:creationId xmlns:a16="http://schemas.microsoft.com/office/drawing/2014/main" id="{4DC6D037-AEB3-5B02-DCAB-4744BAAEB3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100312" flipH="1">
                <a:off x="5920887" y="1341631"/>
                <a:ext cx="943273" cy="1265209"/>
              </a:xfrm>
              <a:prstGeom prst="rect">
                <a:avLst/>
              </a:prstGeom>
            </p:spPr>
          </p:pic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373ED5D-5342-58A3-2113-2605E447B5FC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D3F0BEAB-5A8B-5AE2-D437-D10934F7AC27}"/>
              </a:ext>
            </a:extLst>
          </p:cNvPr>
          <p:cNvSpPr/>
          <p:nvPr/>
        </p:nvSpPr>
        <p:spPr>
          <a:xfrm>
            <a:off x="8856050" y="4626816"/>
            <a:ext cx="1119772" cy="1159014"/>
          </a:xfrm>
          <a:prstGeom prst="mathMultiply">
            <a:avLst>
              <a:gd name="adj1" fmla="val 1056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563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BD41B6-25F6-7669-F49F-5B1867971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397" y="2532691"/>
            <a:ext cx="2565526" cy="25425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AED51C-0BA0-4E24-67DE-E8927953D9F2}"/>
              </a:ext>
            </a:extLst>
          </p:cNvPr>
          <p:cNvSpPr txBox="1"/>
          <p:nvPr/>
        </p:nvSpPr>
        <p:spPr>
          <a:xfrm>
            <a:off x="177265" y="932322"/>
            <a:ext cx="6709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King of the </a:t>
            </a:r>
            <a:r>
              <a:rPr lang="fr-FR" b="1" dirty="0" err="1"/>
              <a:t>mice</a:t>
            </a:r>
            <a:r>
              <a:rPr lang="fr-FR" b="1" dirty="0"/>
              <a:t> </a:t>
            </a:r>
            <a:r>
              <a:rPr lang="fr-FR" b="1" dirty="0" err="1"/>
              <a:t>declares</a:t>
            </a:r>
            <a:r>
              <a:rPr lang="fr-FR" b="1" dirty="0"/>
              <a:t> </a:t>
            </a:r>
            <a:r>
              <a:rPr lang="fr-FR" b="1" dirty="0" err="1"/>
              <a:t>war</a:t>
            </a:r>
            <a:r>
              <a:rPr lang="fr-FR" b="1" dirty="0"/>
              <a:t> on </a:t>
            </a:r>
            <a:r>
              <a:rPr lang="fr-FR" b="1" dirty="0" err="1"/>
              <a:t>Nogo</a:t>
            </a:r>
            <a:r>
              <a:rPr lang="fr-FR" b="1" dirty="0"/>
              <a:t>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3664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623A38B-BA25-3BE1-AAED-A59F20B9388D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X:</a:t>
            </a:r>
            <a:r>
              <a:rPr lang="fr-FR" sz="3200" dirty="0"/>
              <a:t> </a:t>
            </a:r>
            <a:r>
              <a:rPr lang="fr-FR" sz="3200" dirty="0" err="1"/>
              <a:t>Attentional</a:t>
            </a:r>
            <a:r>
              <a:rPr lang="fr-FR" sz="3200" dirty="0"/>
              <a:t> Control (ANT)</a:t>
            </a:r>
            <a:endParaRPr lang="en-GB" sz="7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1704FF-C0DA-D45C-54A3-FC39501C34BD}"/>
              </a:ext>
            </a:extLst>
          </p:cNvPr>
          <p:cNvSpPr txBox="1"/>
          <p:nvPr/>
        </p:nvSpPr>
        <p:spPr>
          <a:xfrm>
            <a:off x="177265" y="932322"/>
            <a:ext cx="670991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No </a:t>
            </a:r>
            <a:r>
              <a:rPr lang="fr-FR" dirty="0" err="1"/>
              <a:t>cue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Uninformative</a:t>
            </a:r>
            <a:r>
              <a:rPr lang="fr-FR" dirty="0"/>
              <a:t> </a:t>
            </a:r>
            <a:r>
              <a:rPr lang="fr-FR" dirty="0" err="1"/>
              <a:t>cue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Valid</a:t>
            </a:r>
            <a:r>
              <a:rPr lang="fr-FR" dirty="0"/>
              <a:t> </a:t>
            </a:r>
            <a:r>
              <a:rPr lang="fr-FR" dirty="0" err="1"/>
              <a:t>cue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Incongruent </a:t>
            </a:r>
            <a:r>
              <a:rPr lang="fr-FR" dirty="0" err="1"/>
              <a:t>cue</a:t>
            </a:r>
            <a:endParaRPr lang="fr-FR" dirty="0"/>
          </a:p>
        </p:txBody>
      </p:sp>
      <p:pic>
        <p:nvPicPr>
          <p:cNvPr id="1026" name="Picture 2" descr="The schematic of the Attention Network Test-Revised (ANT-R). In each... |  Download Scientific Diagram">
            <a:extLst>
              <a:ext uri="{FF2B5EF4-FFF2-40B4-BE49-F238E27FC236}">
                <a16:creationId xmlns:a16="http://schemas.microsoft.com/office/drawing/2014/main" id="{87C378D7-28F8-A034-16A1-BA4460D73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207" y="371639"/>
            <a:ext cx="4448175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C204D1B-1BDF-2210-9E87-6D972A4B3716}"/>
              </a:ext>
            </a:extLst>
          </p:cNvPr>
          <p:cNvGrpSpPr/>
          <p:nvPr/>
        </p:nvGrpSpPr>
        <p:grpSpPr>
          <a:xfrm>
            <a:off x="3667508" y="1748600"/>
            <a:ext cx="2329458" cy="1551649"/>
            <a:chOff x="575256" y="2796097"/>
            <a:chExt cx="2329458" cy="15516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4830309-70E0-BDF3-306E-890BECB68C10}"/>
                </a:ext>
              </a:extLst>
            </p:cNvPr>
            <p:cNvGrpSpPr/>
            <p:nvPr/>
          </p:nvGrpSpPr>
          <p:grpSpPr>
            <a:xfrm>
              <a:off x="575256" y="2796097"/>
              <a:ext cx="2329458" cy="1551649"/>
              <a:chOff x="7933572" y="614738"/>
              <a:chExt cx="2329458" cy="1551649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E8BBB4-EB05-DAFA-EB49-A58391A4BD08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FEDB232-0F14-EE64-BC16-379080905E7D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7" name="Picture 4" descr="Lucifer | Cinderella Wiki | Fandom">
              <a:extLst>
                <a:ext uri="{FF2B5EF4-FFF2-40B4-BE49-F238E27FC236}">
                  <a16:creationId xmlns:a16="http://schemas.microsoft.com/office/drawing/2014/main" id="{777A0BD6-F6E9-E860-F59E-797BBFD7A4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450" y="3070474"/>
              <a:ext cx="861070" cy="1002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AB64EC6-445D-3E97-F4D0-8DABF5D03AD8}"/>
              </a:ext>
            </a:extLst>
          </p:cNvPr>
          <p:cNvGrpSpPr/>
          <p:nvPr/>
        </p:nvGrpSpPr>
        <p:grpSpPr>
          <a:xfrm>
            <a:off x="4766960" y="3106686"/>
            <a:ext cx="2329458" cy="1551649"/>
            <a:chOff x="575256" y="2796097"/>
            <a:chExt cx="2329458" cy="155164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12EC5BA-7DD7-9616-FC8C-56EBE17E77E2}"/>
                </a:ext>
              </a:extLst>
            </p:cNvPr>
            <p:cNvGrpSpPr/>
            <p:nvPr/>
          </p:nvGrpSpPr>
          <p:grpSpPr>
            <a:xfrm>
              <a:off x="575256" y="2796097"/>
              <a:ext cx="2329458" cy="1551649"/>
              <a:chOff x="7933572" y="614738"/>
              <a:chExt cx="2329458" cy="1551649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20F5FF1-9A6F-8F67-38E3-263F25F9662C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8C47D15-131F-382F-D0AA-391EDED06202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12" name="Picture 4" descr="Lucifer | Cinderella Wiki | Fandom">
              <a:extLst>
                <a:ext uri="{FF2B5EF4-FFF2-40B4-BE49-F238E27FC236}">
                  <a16:creationId xmlns:a16="http://schemas.microsoft.com/office/drawing/2014/main" id="{BCDC5F84-C895-582B-D344-4FCFD69C8B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450" y="3070474"/>
              <a:ext cx="861070" cy="1002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F88B2E-9602-FE9D-7141-C754F7B85BE8}"/>
              </a:ext>
            </a:extLst>
          </p:cNvPr>
          <p:cNvGrpSpPr/>
          <p:nvPr/>
        </p:nvGrpSpPr>
        <p:grpSpPr>
          <a:xfrm>
            <a:off x="6525999" y="4374029"/>
            <a:ext cx="2329458" cy="1551649"/>
            <a:chOff x="575256" y="2796097"/>
            <a:chExt cx="2329458" cy="155164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B6BCB33-800B-E896-B00D-545528ABCC20}"/>
                </a:ext>
              </a:extLst>
            </p:cNvPr>
            <p:cNvGrpSpPr/>
            <p:nvPr/>
          </p:nvGrpSpPr>
          <p:grpSpPr>
            <a:xfrm>
              <a:off x="575256" y="2796097"/>
              <a:ext cx="2329458" cy="1551649"/>
              <a:chOff x="7933572" y="614738"/>
              <a:chExt cx="2329458" cy="1551649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385FD2D-8FFD-0F70-EC48-6F5FD1EFC007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A1584A9-7D63-AB51-C8FE-3D4AEFE56107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17" name="Picture 4" descr="Lucifer | Cinderella Wiki | Fandom">
              <a:extLst>
                <a:ext uri="{FF2B5EF4-FFF2-40B4-BE49-F238E27FC236}">
                  <a16:creationId xmlns:a16="http://schemas.microsoft.com/office/drawing/2014/main" id="{55C48C3C-E299-3CCF-C902-78701E10F3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450" y="3070474"/>
              <a:ext cx="861070" cy="1002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Simple cartoon mouse - Openclipart">
            <a:extLst>
              <a:ext uri="{FF2B5EF4-FFF2-40B4-BE49-F238E27FC236}">
                <a16:creationId xmlns:a16="http://schemas.microsoft.com/office/drawing/2014/main" id="{B316B1FB-ACB1-C328-2098-EDA9E6988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738" y="3763246"/>
            <a:ext cx="358034" cy="35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Simple cartoon mouse - Openclipart">
            <a:extLst>
              <a:ext uri="{FF2B5EF4-FFF2-40B4-BE49-F238E27FC236}">
                <a16:creationId xmlns:a16="http://schemas.microsoft.com/office/drawing/2014/main" id="{2821A070-2E75-FE8D-BE5B-980169106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35" y="5084716"/>
            <a:ext cx="274296" cy="27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954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800A7E-2BBF-06B3-07E5-DFBF9390917F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X:</a:t>
            </a:r>
            <a:r>
              <a:rPr lang="fr-FR" sz="3200" dirty="0"/>
              <a:t> </a:t>
            </a:r>
            <a:r>
              <a:rPr lang="fr-FR" sz="3200" dirty="0" err="1"/>
              <a:t>Perceptual</a:t>
            </a:r>
            <a:r>
              <a:rPr lang="fr-FR" sz="3200" dirty="0"/>
              <a:t> Control (</a:t>
            </a:r>
            <a:r>
              <a:rPr lang="fr-FR" sz="3200" dirty="0" err="1"/>
              <a:t>Flanker</a:t>
            </a:r>
            <a:r>
              <a:rPr lang="fr-FR" sz="3200" dirty="0"/>
              <a:t>)</a:t>
            </a:r>
            <a:endParaRPr lang="en-GB" sz="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CDA32D-6DE9-DDB8-DFE3-805AF09C8763}"/>
              </a:ext>
            </a:extLst>
          </p:cNvPr>
          <p:cNvSpPr txBox="1"/>
          <p:nvPr/>
        </p:nvSpPr>
        <p:spPr>
          <a:xfrm>
            <a:off x="177265" y="932322"/>
            <a:ext cx="67099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Varying</a:t>
            </a:r>
            <a:r>
              <a:rPr lang="fr-FR" dirty="0"/>
              <a:t> </a:t>
            </a:r>
            <a:r>
              <a:rPr lang="fr-FR" dirty="0" err="1"/>
              <a:t>degrees</a:t>
            </a:r>
            <a:r>
              <a:rPr lang="fr-FR" dirty="0"/>
              <a:t> of </a:t>
            </a:r>
            <a:r>
              <a:rPr lang="fr-FR" dirty="0" err="1"/>
              <a:t>conflict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Double shot condition (</a:t>
            </a:r>
            <a:r>
              <a:rPr lang="fr-FR" dirty="0" err="1"/>
              <a:t>Kucin</a:t>
            </a:r>
            <a:r>
              <a:rPr lang="fr-FR" dirty="0"/>
              <a:t>, …, and </a:t>
            </a:r>
            <a:r>
              <a:rPr lang="fr-FR" dirty="0" err="1"/>
              <a:t>Heathcote</a:t>
            </a:r>
            <a:r>
              <a:rPr lang="fr-FR" dirty="0"/>
              <a:t>, 2023)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Diagonal? (double </a:t>
            </a:r>
            <a:r>
              <a:rPr lang="fr-FR" dirty="0" err="1"/>
              <a:t>response</a:t>
            </a:r>
            <a:r>
              <a:rPr lang="fr-FR" dirty="0"/>
              <a:t> = up + right)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« Spatial </a:t>
            </a:r>
            <a:r>
              <a:rPr lang="fr-FR" dirty="0" err="1"/>
              <a:t>stroop</a:t>
            </a:r>
            <a:r>
              <a:rPr lang="fr-FR" dirty="0"/>
              <a:t> » (Viviani et al., 2023)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Perifoveal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best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547E951-80EB-C487-5941-AEC17742BB8C}"/>
              </a:ext>
            </a:extLst>
          </p:cNvPr>
          <p:cNvGrpSpPr/>
          <p:nvPr/>
        </p:nvGrpSpPr>
        <p:grpSpPr>
          <a:xfrm>
            <a:off x="7354111" y="1083013"/>
            <a:ext cx="3000986" cy="369651"/>
            <a:chOff x="7354111" y="1083013"/>
            <a:chExt cx="3000986" cy="369651"/>
          </a:xfrm>
          <a:solidFill>
            <a:schemeClr val="accent1">
              <a:lumMod val="75000"/>
            </a:schemeClr>
          </a:solidFill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0F8EB95B-66D1-514B-7C90-CD973F469A90}"/>
                </a:ext>
              </a:extLst>
            </p:cNvPr>
            <p:cNvSpPr/>
            <p:nvPr/>
          </p:nvSpPr>
          <p:spPr>
            <a:xfrm>
              <a:off x="7354111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EB21208-40F8-D43E-DC18-329B5EB4C2C3}"/>
                </a:ext>
              </a:extLst>
            </p:cNvPr>
            <p:cNvSpPr/>
            <p:nvPr/>
          </p:nvSpPr>
          <p:spPr>
            <a:xfrm>
              <a:off x="7966954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6A1984A7-A0D1-FE4C-B9E4-B2DAFA9A9F89}"/>
                </a:ext>
              </a:extLst>
            </p:cNvPr>
            <p:cNvSpPr/>
            <p:nvPr/>
          </p:nvSpPr>
          <p:spPr>
            <a:xfrm>
              <a:off x="8579797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79B7475C-5059-628F-B997-3EEF326771B2}"/>
                </a:ext>
              </a:extLst>
            </p:cNvPr>
            <p:cNvSpPr/>
            <p:nvPr/>
          </p:nvSpPr>
          <p:spPr>
            <a:xfrm>
              <a:off x="9192640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5536260-31E9-8D57-EC8E-8F9F896DC536}"/>
                </a:ext>
              </a:extLst>
            </p:cNvPr>
            <p:cNvSpPr/>
            <p:nvPr/>
          </p:nvSpPr>
          <p:spPr>
            <a:xfrm>
              <a:off x="9810348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AEBEAEB-3621-1951-E917-FB0E7BF07088}"/>
              </a:ext>
            </a:extLst>
          </p:cNvPr>
          <p:cNvGrpSpPr/>
          <p:nvPr/>
        </p:nvGrpSpPr>
        <p:grpSpPr>
          <a:xfrm>
            <a:off x="7351678" y="1947825"/>
            <a:ext cx="3000986" cy="369651"/>
            <a:chOff x="7354111" y="1083013"/>
            <a:chExt cx="3000986" cy="36965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3686B611-FD3D-F85B-1F0B-D530B49E2DBF}"/>
                </a:ext>
              </a:extLst>
            </p:cNvPr>
            <p:cNvSpPr/>
            <p:nvPr/>
          </p:nvSpPr>
          <p:spPr>
            <a:xfrm>
              <a:off x="7354111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EFF478E5-878B-9115-6B98-9F8471BECFED}"/>
                </a:ext>
              </a:extLst>
            </p:cNvPr>
            <p:cNvSpPr/>
            <p:nvPr/>
          </p:nvSpPr>
          <p:spPr>
            <a:xfrm flipH="1">
              <a:off x="7966954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47C80A04-45AA-9972-3ECA-0AC0521EDDC9}"/>
                </a:ext>
              </a:extLst>
            </p:cNvPr>
            <p:cNvSpPr/>
            <p:nvPr/>
          </p:nvSpPr>
          <p:spPr>
            <a:xfrm flipH="1">
              <a:off x="8579797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D9E831BA-4334-4C00-7652-0BA436BA8168}"/>
                </a:ext>
              </a:extLst>
            </p:cNvPr>
            <p:cNvSpPr/>
            <p:nvPr/>
          </p:nvSpPr>
          <p:spPr>
            <a:xfrm flipH="1">
              <a:off x="9192640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7F5E0CEF-58D3-CD6A-BD3A-A434098EE58F}"/>
                </a:ext>
              </a:extLst>
            </p:cNvPr>
            <p:cNvSpPr/>
            <p:nvPr/>
          </p:nvSpPr>
          <p:spPr>
            <a:xfrm>
              <a:off x="9810348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004B38F-4029-486D-0BA1-39E097D914C9}"/>
              </a:ext>
            </a:extLst>
          </p:cNvPr>
          <p:cNvGrpSpPr/>
          <p:nvPr/>
        </p:nvGrpSpPr>
        <p:grpSpPr>
          <a:xfrm>
            <a:off x="7351678" y="1512176"/>
            <a:ext cx="3000986" cy="369651"/>
            <a:chOff x="7354111" y="1083013"/>
            <a:chExt cx="3000986" cy="369651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5CF6FF48-3316-46D5-44DF-54F7FB73F1F2}"/>
                </a:ext>
              </a:extLst>
            </p:cNvPr>
            <p:cNvSpPr/>
            <p:nvPr/>
          </p:nvSpPr>
          <p:spPr>
            <a:xfrm>
              <a:off x="7354111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6AE0F3C2-2913-E13C-9228-0C3D195FF4B1}"/>
                </a:ext>
              </a:extLst>
            </p:cNvPr>
            <p:cNvSpPr/>
            <p:nvPr/>
          </p:nvSpPr>
          <p:spPr>
            <a:xfrm>
              <a:off x="7966954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DB26773B-1AEE-3C64-71D2-BCF7F03FC575}"/>
                </a:ext>
              </a:extLst>
            </p:cNvPr>
            <p:cNvSpPr/>
            <p:nvPr/>
          </p:nvSpPr>
          <p:spPr>
            <a:xfrm flipH="1">
              <a:off x="8579797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1974F64-866F-76BD-DEE8-A16F831151CB}"/>
                </a:ext>
              </a:extLst>
            </p:cNvPr>
            <p:cNvSpPr/>
            <p:nvPr/>
          </p:nvSpPr>
          <p:spPr>
            <a:xfrm>
              <a:off x="9192640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1CC9E58A-7789-9D01-4733-812A76875E31}"/>
                </a:ext>
              </a:extLst>
            </p:cNvPr>
            <p:cNvSpPr/>
            <p:nvPr/>
          </p:nvSpPr>
          <p:spPr>
            <a:xfrm>
              <a:off x="9810348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1F43E9C-5803-F800-5A65-D000EAB54167}"/>
              </a:ext>
            </a:extLst>
          </p:cNvPr>
          <p:cNvGrpSpPr/>
          <p:nvPr/>
        </p:nvGrpSpPr>
        <p:grpSpPr>
          <a:xfrm>
            <a:off x="7964521" y="2739957"/>
            <a:ext cx="1783407" cy="1089498"/>
            <a:chOff x="7964520" y="2532434"/>
            <a:chExt cx="1783407" cy="1089498"/>
          </a:xfrm>
          <a:solidFill>
            <a:schemeClr val="tx1"/>
          </a:solidFill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7316CF49-F1C6-D42E-36D4-30EA92461508}"/>
                </a:ext>
              </a:extLst>
            </p:cNvPr>
            <p:cNvSpPr/>
            <p:nvPr/>
          </p:nvSpPr>
          <p:spPr>
            <a:xfrm>
              <a:off x="7964520" y="2532434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268CF640-C628-25C5-C168-5AD5418F2F84}"/>
                </a:ext>
              </a:extLst>
            </p:cNvPr>
            <p:cNvSpPr/>
            <p:nvPr/>
          </p:nvSpPr>
          <p:spPr>
            <a:xfrm>
              <a:off x="7971006" y="2895600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920F7F2B-31CD-E333-0623-193AACE7F85A}"/>
                </a:ext>
              </a:extLst>
            </p:cNvPr>
            <p:cNvSpPr/>
            <p:nvPr/>
          </p:nvSpPr>
          <p:spPr>
            <a:xfrm flipH="1">
              <a:off x="8583849" y="2889115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C62B79D4-D3D2-331E-33DE-F3E43B7BF71A}"/>
                </a:ext>
              </a:extLst>
            </p:cNvPr>
            <p:cNvSpPr/>
            <p:nvPr/>
          </p:nvSpPr>
          <p:spPr>
            <a:xfrm>
              <a:off x="9196692" y="2889115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AA9F3618-84AA-8323-8BD3-E10FC6503B96}"/>
                </a:ext>
              </a:extLst>
            </p:cNvPr>
            <p:cNvSpPr/>
            <p:nvPr/>
          </p:nvSpPr>
          <p:spPr>
            <a:xfrm>
              <a:off x="9203178" y="2532434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AB96ADBB-775B-4A4F-A01D-5D7A182A0DE4}"/>
                </a:ext>
              </a:extLst>
            </p:cNvPr>
            <p:cNvSpPr/>
            <p:nvPr/>
          </p:nvSpPr>
          <p:spPr>
            <a:xfrm>
              <a:off x="8583849" y="2532434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0B15A119-FB03-C65B-8D89-69304B80C569}"/>
                </a:ext>
              </a:extLst>
            </p:cNvPr>
            <p:cNvSpPr/>
            <p:nvPr/>
          </p:nvSpPr>
          <p:spPr>
            <a:xfrm>
              <a:off x="7971006" y="3258766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D990BA83-EC1E-3A9F-0DB3-AB7BE1FBFE3E}"/>
                </a:ext>
              </a:extLst>
            </p:cNvPr>
            <p:cNvSpPr/>
            <p:nvPr/>
          </p:nvSpPr>
          <p:spPr>
            <a:xfrm>
              <a:off x="8583849" y="3252281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0E46FE2C-1876-0D6A-D9C5-C2226B165977}"/>
                </a:ext>
              </a:extLst>
            </p:cNvPr>
            <p:cNvSpPr/>
            <p:nvPr/>
          </p:nvSpPr>
          <p:spPr>
            <a:xfrm>
              <a:off x="9196692" y="3252281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12BEC1C-2344-0CDD-4447-3BAB9BAF7132}"/>
              </a:ext>
            </a:extLst>
          </p:cNvPr>
          <p:cNvGrpSpPr/>
          <p:nvPr/>
        </p:nvGrpSpPr>
        <p:grpSpPr>
          <a:xfrm>
            <a:off x="7753759" y="4265815"/>
            <a:ext cx="2016058" cy="1344039"/>
            <a:chOff x="7753759" y="4265815"/>
            <a:chExt cx="2016058" cy="1344039"/>
          </a:xfrm>
        </p:grpSpPr>
        <p:sp>
          <p:nvSpPr>
            <p:cNvPr id="52" name="Arrow: Right 51">
              <a:extLst>
                <a:ext uri="{FF2B5EF4-FFF2-40B4-BE49-F238E27FC236}">
                  <a16:creationId xmlns:a16="http://schemas.microsoft.com/office/drawing/2014/main" id="{F0108A6F-DD7E-56C3-0AFD-44D61FA608F9}"/>
                </a:ext>
              </a:extLst>
            </p:cNvPr>
            <p:cNvSpPr/>
            <p:nvPr/>
          </p:nvSpPr>
          <p:spPr>
            <a:xfrm flipH="1">
              <a:off x="7753759" y="4265815"/>
              <a:ext cx="2016058" cy="1344039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Arrow: Right 48">
              <a:extLst>
                <a:ext uri="{FF2B5EF4-FFF2-40B4-BE49-F238E27FC236}">
                  <a16:creationId xmlns:a16="http://schemas.microsoft.com/office/drawing/2014/main" id="{1FC64429-2958-8E48-9759-A22149E03772}"/>
                </a:ext>
              </a:extLst>
            </p:cNvPr>
            <p:cNvSpPr/>
            <p:nvPr/>
          </p:nvSpPr>
          <p:spPr>
            <a:xfrm rot="18900000">
              <a:off x="8489414" y="4756251"/>
              <a:ext cx="544749" cy="363166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9A7C188A-FBBD-9C63-4045-B616DB691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316" y="3641387"/>
            <a:ext cx="3171411" cy="20456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F69E0E03-D02F-CFBD-65E8-3C8B1EE8349A}"/>
              </a:ext>
            </a:extLst>
          </p:cNvPr>
          <p:cNvSpPr/>
          <p:nvPr/>
        </p:nvSpPr>
        <p:spPr>
          <a:xfrm>
            <a:off x="4604426" y="4383932"/>
            <a:ext cx="486383" cy="8748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495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E62C50-59E3-773E-E34B-12D20A95AA43}"/>
              </a:ext>
            </a:extLst>
          </p:cNvPr>
          <p:cNvSpPr/>
          <p:nvPr/>
        </p:nvSpPr>
        <p:spPr>
          <a:xfrm>
            <a:off x="395590" y="912779"/>
            <a:ext cx="10958949" cy="53826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b="1" dirty="0"/>
              <a:t>Goal:</a:t>
            </a:r>
          </a:p>
          <a:p>
            <a:r>
              <a:rPr lang="fr-FR" b="1" dirty="0" err="1"/>
              <a:t>Develop</a:t>
            </a:r>
            <a:r>
              <a:rPr lang="fr-FR" b="1" dirty="0"/>
              <a:t> an </a:t>
            </a:r>
            <a:r>
              <a:rPr lang="fr-FR" b="1" dirty="0" err="1"/>
              <a:t>engaging</a:t>
            </a:r>
            <a:r>
              <a:rPr lang="fr-FR" b="1" dirty="0"/>
              <a:t>, reliable, </a:t>
            </a:r>
            <a:r>
              <a:rPr lang="fr-FR" b="1" dirty="0" err="1"/>
              <a:t>comprehensive</a:t>
            </a:r>
            <a:r>
              <a:rPr lang="fr-FR" b="1" dirty="0"/>
              <a:t> </a:t>
            </a:r>
            <a:r>
              <a:rPr lang="fr-FR" b="1" dirty="0" err="1"/>
              <a:t>paradigm</a:t>
            </a:r>
            <a:r>
              <a:rPr lang="fr-FR" b="1" dirty="0"/>
              <a:t> for cognitive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To </a:t>
            </a:r>
            <a:r>
              <a:rPr lang="fr-FR" b="1" dirty="0" err="1"/>
              <a:t>be</a:t>
            </a:r>
            <a:r>
              <a:rPr lang="fr-FR" b="1" dirty="0"/>
              <a:t> </a:t>
            </a:r>
            <a:r>
              <a:rPr lang="fr-FR" b="1" dirty="0" err="1"/>
              <a:t>used</a:t>
            </a:r>
            <a:r>
              <a:rPr lang="fr-FR" b="1" dirty="0"/>
              <a:t> as an </a:t>
            </a:r>
            <a:r>
              <a:rPr lang="fr-FR" b="1" dirty="0" err="1"/>
              <a:t>neuropsychological</a:t>
            </a:r>
            <a:r>
              <a:rPr lang="fr-FR" b="1" dirty="0"/>
              <a:t> index (</a:t>
            </a:r>
            <a:r>
              <a:rPr lang="fr-FR" b="1" dirty="0" err="1"/>
              <a:t>correlate</a:t>
            </a:r>
            <a:r>
              <a:rPr lang="fr-FR" b="1" dirty="0"/>
              <a:t> </a:t>
            </a:r>
            <a:r>
              <a:rPr lang="fr-FR" b="1" dirty="0" err="1"/>
              <a:t>with</a:t>
            </a:r>
            <a:r>
              <a:rPr lang="fr-FR" b="1" dirty="0"/>
              <a:t> </a:t>
            </a:r>
            <a:r>
              <a:rPr lang="fr-FR" b="1" dirty="0" err="1"/>
              <a:t>other</a:t>
            </a:r>
            <a:r>
              <a:rPr lang="fr-FR" b="1" dirty="0"/>
              <a:t> </a:t>
            </a:r>
            <a:r>
              <a:rPr lang="fr-FR" b="1" dirty="0" err="1"/>
              <a:t>processes</a:t>
            </a:r>
            <a:r>
              <a:rPr lang="fr-FR" b="1" dirty="0"/>
              <a:t> / </a:t>
            </a:r>
            <a:r>
              <a:rPr lang="fr-FR" b="1" dirty="0" err="1"/>
              <a:t>assessment</a:t>
            </a:r>
            <a:r>
              <a:rPr lang="fr-FR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To </a:t>
            </a:r>
            <a:r>
              <a:rPr lang="fr-FR" b="1" dirty="0" err="1"/>
              <a:t>be</a:t>
            </a:r>
            <a:r>
              <a:rPr lang="fr-FR" b="1" dirty="0"/>
              <a:t> </a:t>
            </a:r>
            <a:r>
              <a:rPr lang="fr-FR" b="1" dirty="0" err="1"/>
              <a:t>used</a:t>
            </a:r>
            <a:r>
              <a:rPr lang="fr-FR" b="1" dirty="0"/>
              <a:t> to </a:t>
            </a:r>
            <a:r>
              <a:rPr lang="fr-FR" b="1" dirty="0" err="1"/>
              <a:t>investigate</a:t>
            </a:r>
            <a:r>
              <a:rPr lang="fr-FR" b="1" dirty="0"/>
              <a:t> the </a:t>
            </a:r>
            <a:r>
              <a:rPr lang="fr-FR" b="1" dirty="0" err="1"/>
              <a:t>role</a:t>
            </a:r>
            <a:r>
              <a:rPr lang="fr-FR" b="1" dirty="0"/>
              <a:t> of </a:t>
            </a:r>
            <a:r>
              <a:rPr lang="fr-FR" b="1" dirty="0" err="1"/>
              <a:t>interoceptive</a:t>
            </a:r>
            <a:r>
              <a:rPr lang="fr-FR" b="1" dirty="0"/>
              <a:t> </a:t>
            </a:r>
            <a:r>
              <a:rPr lang="fr-FR" b="1" dirty="0" err="1"/>
              <a:t>mechanisms</a:t>
            </a:r>
            <a:r>
              <a:rPr lang="fr-FR" b="1" dirty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0199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800A7E-2BBF-06B3-07E5-DFBF9390917F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X:</a:t>
            </a:r>
            <a:r>
              <a:rPr lang="fr-FR" sz="3200" dirty="0"/>
              <a:t> </a:t>
            </a:r>
            <a:r>
              <a:rPr lang="fr-FR" sz="3200" dirty="0" err="1"/>
              <a:t>Perceptual</a:t>
            </a:r>
            <a:r>
              <a:rPr lang="fr-FR" sz="3200" dirty="0"/>
              <a:t> Control (Illusion)</a:t>
            </a:r>
            <a:endParaRPr lang="en-GB" sz="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E0E134-4A9F-0A57-AC6F-D9456E589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184" y="2581247"/>
            <a:ext cx="3791479" cy="1895740"/>
          </a:xfrm>
          <a:prstGeom prst="rect">
            <a:avLst/>
          </a:prstGeom>
        </p:spPr>
      </p:pic>
      <p:pic>
        <p:nvPicPr>
          <p:cNvPr id="1028" name="Picture 4" descr="A customizable Ebbinghaus illusion">
            <a:extLst>
              <a:ext uri="{FF2B5EF4-FFF2-40B4-BE49-F238E27FC236}">
                <a16:creationId xmlns:a16="http://schemas.microsoft.com/office/drawing/2014/main" id="{4774D1B2-FFBD-73BE-371B-2FBE4FCA0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521" y="2100367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artoon of a sausage">
            <a:extLst>
              <a:ext uri="{FF2B5EF4-FFF2-40B4-BE49-F238E27FC236}">
                <a16:creationId xmlns:a16="http://schemas.microsoft.com/office/drawing/2014/main" id="{58274B25-58C2-321E-4BAC-C579E3D3E8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2386">
            <a:off x="8444020" y="4544056"/>
            <a:ext cx="2031806" cy="8276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8F91E7-3CAE-12C1-C6DD-44E63F2FF4E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14495" y="5057831"/>
            <a:ext cx="454175" cy="4249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2A4989-0EC8-700A-93F1-457E63EE8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17854">
            <a:off x="8435442" y="785528"/>
            <a:ext cx="1829720" cy="15095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5E764B-9C70-318D-6B6D-C2CA86A4C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17854">
            <a:off x="6587593" y="4978601"/>
            <a:ext cx="1829720" cy="1509519"/>
          </a:xfrm>
          <a:prstGeom prst="rect">
            <a:avLst/>
          </a:prstGeom>
        </p:spPr>
      </p:pic>
      <p:pic>
        <p:nvPicPr>
          <p:cNvPr id="1030" name="Picture 6" descr="octobre rose cancer du sein noeud logo ruban logo svg png studio">
            <a:extLst>
              <a:ext uri="{FF2B5EF4-FFF2-40B4-BE49-F238E27FC236}">
                <a16:creationId xmlns:a16="http://schemas.microsoft.com/office/drawing/2014/main" id="{9B60A1DA-A5FF-F970-0428-C1EBF804A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118" b="90294" l="9912" r="89868">
                        <a14:foregroundMark x1="48678" y1="9118" x2="50661" y2="9118"/>
                        <a14:foregroundMark x1="35242" y1="90294" x2="35242" y2="90294"/>
                        <a14:foregroundMark x1="64758" y1="90000" x2="64758" y2="9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13694">
            <a:off x="5686066" y="5069047"/>
            <a:ext cx="1882021" cy="140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octobre rose cancer du sein noeud logo ruban logo svg png studio">
            <a:extLst>
              <a:ext uri="{FF2B5EF4-FFF2-40B4-BE49-F238E27FC236}">
                <a16:creationId xmlns:a16="http://schemas.microsoft.com/office/drawing/2014/main" id="{7E3F51B0-5468-2AF3-3C7C-B90C08030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118" b="90294" l="9912" r="89868">
                        <a14:foregroundMark x1="48678" y1="9118" x2="50661" y2="9118"/>
                        <a14:foregroundMark x1="35242" y1="90294" x2="35242" y2="90294"/>
                        <a14:foregroundMark x1="64758" y1="90000" x2="64758" y2="90000"/>
                        <a14:backgroundMark x1="54185" y1="29118" x2="64978" y2="30588"/>
                        <a14:backgroundMark x1="54185" y1="31471" x2="56388" y2="33235"/>
                        <a14:backgroundMark x1="61454" y1="35882" x2="50661" y2="30000"/>
                        <a14:backgroundMark x1="56388" y1="45294" x2="51762" y2="32647"/>
                        <a14:backgroundMark x1="57930" y1="46765" x2="48458" y2="35294"/>
                        <a14:backgroundMark x1="50000" y1="32647" x2="40308" y2="52059"/>
                        <a14:backgroundMark x1="45374" y1="29706" x2="33480" y2="43529"/>
                        <a14:backgroundMark x1="44934" y1="28529" x2="34802" y2="38529"/>
                        <a14:backgroundMark x1="44053" y1="25882" x2="31498" y2="326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470105" y="5066815"/>
            <a:ext cx="1882021" cy="140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472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800A7E-2BBF-06B3-07E5-DFBF9390917F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X:</a:t>
            </a:r>
            <a:r>
              <a:rPr lang="fr-FR" sz="3200" dirty="0"/>
              <a:t> </a:t>
            </a:r>
            <a:r>
              <a:rPr lang="fr-FR" sz="3200" dirty="0" err="1"/>
              <a:t>Working</a:t>
            </a:r>
            <a:r>
              <a:rPr lang="fr-FR" sz="3200" dirty="0"/>
              <a:t> Memory</a:t>
            </a:r>
            <a:endParaRPr lang="en-GB" sz="700" dirty="0"/>
          </a:p>
        </p:txBody>
      </p:sp>
      <p:pic>
        <p:nvPicPr>
          <p:cNvPr id="1026" name="Picture 2" descr="Matching pairs online games - Hellokids.com">
            <a:extLst>
              <a:ext uri="{FF2B5EF4-FFF2-40B4-BE49-F238E27FC236}">
                <a16:creationId xmlns:a16="http://schemas.microsoft.com/office/drawing/2014/main" id="{FE9577CA-CB19-28FD-C4A4-21EF920F6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2700" y="1600200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130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A7E0CC-71ED-C029-1307-3709A4E86547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Storyboard</a:t>
            </a:r>
            <a:endParaRPr lang="en-GB" sz="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7B0D7E-2F8B-FDD5-CBD6-822382B66ABF}"/>
              </a:ext>
            </a:extLst>
          </p:cNvPr>
          <p:cNvSpPr txBox="1"/>
          <p:nvPr/>
        </p:nvSpPr>
        <p:spPr>
          <a:xfrm>
            <a:off x="177265" y="932322"/>
            <a:ext cx="67099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Intro: </a:t>
            </a:r>
            <a:r>
              <a:rPr lang="fr-FR" dirty="0" err="1"/>
              <a:t>Rescuing</a:t>
            </a:r>
            <a:r>
              <a:rPr lang="fr-FR" dirty="0"/>
              <a:t> </a:t>
            </a:r>
            <a:r>
              <a:rPr lang="fr-FR" dirty="0" err="1"/>
              <a:t>sad</a:t>
            </a:r>
            <a:r>
              <a:rPr lang="fr-FR" dirty="0"/>
              <a:t> </a:t>
            </a:r>
            <a:r>
              <a:rPr lang="fr-FR" dirty="0" err="1"/>
              <a:t>Doggo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 </a:t>
            </a:r>
            <a:r>
              <a:rPr lang="fr-FR" dirty="0" err="1"/>
              <a:t>shelter</a:t>
            </a:r>
            <a:endParaRPr lang="fr-FR" b="1" dirty="0"/>
          </a:p>
          <a:p>
            <a:r>
              <a:rPr lang="fr-FR" b="1" dirty="0" err="1"/>
              <a:t>Level</a:t>
            </a:r>
            <a:r>
              <a:rPr lang="fr-FR" b="1" dirty="0"/>
              <a:t> 1 (Simple RT): </a:t>
            </a:r>
            <a:r>
              <a:rPr lang="fr-FR" dirty="0" err="1"/>
              <a:t>Doggo</a:t>
            </a:r>
            <a:r>
              <a:rPr lang="fr-FR" dirty="0"/>
              <a:t> </a:t>
            </a:r>
            <a:r>
              <a:rPr lang="fr-FR" dirty="0" err="1"/>
              <a:t>gets</a:t>
            </a:r>
            <a:r>
              <a:rPr lang="fr-FR" dirty="0"/>
              <a:t> </a:t>
            </a:r>
            <a:r>
              <a:rPr lang="fr-FR" dirty="0" err="1"/>
              <a:t>fed</a:t>
            </a:r>
            <a:r>
              <a:rPr lang="fr-FR" dirty="0"/>
              <a:t> and </a:t>
            </a:r>
            <a:r>
              <a:rPr lang="fr-FR" dirty="0" err="1"/>
              <a:t>becomes</a:t>
            </a:r>
            <a:r>
              <a:rPr lang="fr-FR" dirty="0"/>
              <a:t> fat</a:t>
            </a:r>
          </a:p>
          <a:p>
            <a:r>
              <a:rPr lang="fr-FR" b="1" dirty="0" err="1"/>
              <a:t>Level</a:t>
            </a:r>
            <a:r>
              <a:rPr lang="fr-FR" b="1" dirty="0"/>
              <a:t> 2 (</a:t>
            </a:r>
            <a:r>
              <a:rPr lang="fr-FR" b="1" dirty="0" err="1"/>
              <a:t>Motor</a:t>
            </a:r>
            <a:r>
              <a:rPr lang="fr-FR" b="1" dirty="0"/>
              <a:t> </a:t>
            </a:r>
            <a:r>
              <a:rPr lang="fr-FR" b="1" dirty="0" err="1"/>
              <a:t>decision</a:t>
            </a:r>
            <a:r>
              <a:rPr lang="fr-FR" b="1" dirty="0"/>
              <a:t>): </a:t>
            </a:r>
            <a:r>
              <a:rPr lang="fr-FR" dirty="0" err="1"/>
              <a:t>Introducing</a:t>
            </a:r>
            <a:r>
              <a:rPr lang="fr-FR" dirty="0"/>
              <a:t> </a:t>
            </a:r>
            <a:r>
              <a:rPr lang="fr-FR" dirty="0" err="1"/>
              <a:t>Nogo</a:t>
            </a:r>
            <a:endParaRPr lang="fr-FR" dirty="0"/>
          </a:p>
          <a:p>
            <a:r>
              <a:rPr lang="fr-FR" b="1" dirty="0" err="1"/>
              <a:t>Level</a:t>
            </a:r>
            <a:r>
              <a:rPr lang="fr-FR" b="1" dirty="0"/>
              <a:t> X (Stop signal): </a:t>
            </a:r>
            <a:r>
              <a:rPr lang="fr-FR" dirty="0" err="1"/>
              <a:t>Doggo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too</a:t>
            </a:r>
            <a:r>
              <a:rPr lang="fr-FR" dirty="0"/>
              <a:t> fat and starts a </a:t>
            </a:r>
            <a:r>
              <a:rPr lang="fr-FR" dirty="0" err="1"/>
              <a:t>diet</a:t>
            </a:r>
            <a:endParaRPr lang="fr-FR" dirty="0"/>
          </a:p>
          <a:p>
            <a:r>
              <a:rPr lang="fr-FR" dirty="0"/>
              <a:t>…</a:t>
            </a:r>
          </a:p>
          <a:p>
            <a:endParaRPr lang="fr-FR" dirty="0"/>
          </a:p>
        </p:txBody>
      </p:sp>
      <p:pic>
        <p:nvPicPr>
          <p:cNvPr id="4" name="Picture 3" descr="A cartoon dog with a bone&#10;&#10;Description automatically generated">
            <a:extLst>
              <a:ext uri="{FF2B5EF4-FFF2-40B4-BE49-F238E27FC236}">
                <a16:creationId xmlns:a16="http://schemas.microsoft.com/office/drawing/2014/main" id="{55EFD148-A3B0-D968-4D58-CE027FD74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347" y="1988987"/>
            <a:ext cx="1975992" cy="2650393"/>
          </a:xfrm>
          <a:prstGeom prst="rect">
            <a:avLst/>
          </a:prstGeom>
        </p:spPr>
      </p:pic>
      <p:pic>
        <p:nvPicPr>
          <p:cNvPr id="5" name="Picture 4" descr="Lucifer | Cinderella Wiki | Fandom">
            <a:extLst>
              <a:ext uri="{FF2B5EF4-FFF2-40B4-BE49-F238E27FC236}">
                <a16:creationId xmlns:a16="http://schemas.microsoft.com/office/drawing/2014/main" id="{F030391D-B3A9-90B0-8DD2-205CF6B7C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41846">
            <a:off x="7148340" y="2724528"/>
            <a:ext cx="2558419" cy="297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107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9C7806-AEAE-95D8-3BB7-AC177694DA42}"/>
              </a:ext>
            </a:extLst>
          </p:cNvPr>
          <p:cNvSpPr txBox="1"/>
          <p:nvPr/>
        </p:nvSpPr>
        <p:spPr>
          <a:xfrm>
            <a:off x="447045" y="1421159"/>
            <a:ext cx="617382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Fundamental cross-</a:t>
            </a:r>
            <a:r>
              <a:rPr lang="fr-FR" sz="1600" dirty="0" err="1"/>
              <a:t>domain</a:t>
            </a:r>
            <a:r>
              <a:rPr lang="fr-FR" sz="1600" dirty="0"/>
              <a:t> « </a:t>
            </a:r>
            <a:r>
              <a:rPr lang="fr-FR" sz="1600" dirty="0" err="1"/>
              <a:t>ability</a:t>
            </a:r>
            <a:r>
              <a:rPr lang="fr-FR" sz="1600" dirty="0"/>
              <a:t> » (« </a:t>
            </a:r>
            <a:r>
              <a:rPr lang="fr-FR" sz="1600" dirty="0" err="1"/>
              <a:t>fluid</a:t>
            </a:r>
            <a:r>
              <a:rPr lang="fr-FR" sz="1600" dirty="0"/>
              <a:t> intelligence »)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« </a:t>
            </a:r>
            <a:r>
              <a:rPr lang="fr-FR" sz="1600" dirty="0" err="1"/>
              <a:t>ability</a:t>
            </a:r>
            <a:r>
              <a:rPr lang="fr-FR" sz="1600" dirty="0"/>
              <a:t> » per se vs. enabler of </a:t>
            </a:r>
            <a:r>
              <a:rPr lang="fr-FR" sz="1600" dirty="0" err="1"/>
              <a:t>efficiency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Permeates</a:t>
            </a:r>
            <a:r>
              <a:rPr lang="fr-FR" sz="1600" dirty="0"/>
              <a:t> </a:t>
            </a:r>
            <a:r>
              <a:rPr lang="fr-FR" sz="1600" dirty="0" err="1"/>
              <a:t>most</a:t>
            </a:r>
            <a:r>
              <a:rPr lang="fr-FR" sz="1600" dirty="0"/>
              <a:t> cognitive </a:t>
            </a:r>
            <a:r>
              <a:rPr lang="fr-FR" sz="1600" dirty="0" err="1"/>
              <a:t>tasks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Can </a:t>
            </a:r>
            <a:r>
              <a:rPr lang="fr-FR" sz="1600" dirty="0" err="1"/>
              <a:t>be</a:t>
            </a:r>
            <a:r>
              <a:rPr lang="fr-FR" sz="1600" dirty="0"/>
              <a:t> </a:t>
            </a:r>
            <a:r>
              <a:rPr lang="fr-FR" sz="1600" dirty="0" err="1"/>
              <a:t>measured</a:t>
            </a:r>
            <a:r>
              <a:rPr lang="fr-FR" sz="1600" dirty="0"/>
              <a:t> as </a:t>
            </a:r>
            <a:r>
              <a:rPr lang="fr-FR" sz="1600" dirty="0" err="1"/>
              <a:t>such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simple </a:t>
            </a:r>
            <a:r>
              <a:rPr lang="fr-FR" sz="1600" dirty="0" err="1"/>
              <a:t>reaction</a:t>
            </a:r>
            <a:r>
              <a:rPr lang="fr-FR" sz="1600" dirty="0"/>
              <a:t> time </a:t>
            </a:r>
            <a:r>
              <a:rPr lang="fr-FR" sz="1600" dirty="0" err="1"/>
              <a:t>tasks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Rarely</a:t>
            </a:r>
            <a:r>
              <a:rPr lang="fr-FR" sz="1600" dirty="0"/>
              <a:t> </a:t>
            </a:r>
            <a:r>
              <a:rPr lang="fr-FR" sz="1600" dirty="0" err="1"/>
              <a:t>assessed</a:t>
            </a:r>
            <a:r>
              <a:rPr lang="fr-FR" sz="1600" dirty="0"/>
              <a:t> as </a:t>
            </a:r>
            <a:r>
              <a:rPr lang="fr-FR" sz="1600" dirty="0" err="1"/>
              <a:t>such</a:t>
            </a:r>
            <a:r>
              <a:rPr lang="fr-FR" sz="1600" dirty="0"/>
              <a:t>. </a:t>
            </a:r>
            <a:r>
              <a:rPr lang="fr-FR" sz="1600" dirty="0" err="1"/>
              <a:t>Why</a:t>
            </a:r>
            <a:r>
              <a:rPr lang="fr-FR" sz="16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Boring</a:t>
            </a:r>
            <a:r>
              <a:rPr lang="fr-FR" sz="1600" dirty="0"/>
              <a:t> and long </a:t>
            </a:r>
            <a:r>
              <a:rPr lang="fr-FR" sz="1600" dirty="0" err="1"/>
              <a:t>tasks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Aspecific</a:t>
            </a:r>
            <a:r>
              <a:rPr lang="fr-FR" sz="1600" dirty="0"/>
              <a:t> cognitive </a:t>
            </a:r>
            <a:r>
              <a:rPr lang="fr-FR" sz="1600" dirty="0" err="1"/>
              <a:t>mechanism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Is </a:t>
            </a:r>
            <a:r>
              <a:rPr lang="fr-FR" sz="1600" dirty="0" err="1"/>
              <a:t>measured</a:t>
            </a:r>
            <a:r>
              <a:rPr lang="fr-FR" sz="1600" dirty="0"/>
              <a:t> </a:t>
            </a:r>
            <a:r>
              <a:rPr lang="fr-FR" sz="1600" dirty="0" err="1"/>
              <a:t>concurently</a:t>
            </a:r>
            <a:r>
              <a:rPr lang="fr-FR" sz="1600" dirty="0"/>
              <a:t> in </a:t>
            </a:r>
            <a:r>
              <a:rPr lang="fr-FR" sz="1600" dirty="0" err="1"/>
              <a:t>any</a:t>
            </a:r>
            <a:r>
              <a:rPr lang="fr-FR" sz="1600" dirty="0"/>
              <a:t> </a:t>
            </a:r>
            <a:r>
              <a:rPr lang="fr-FR" sz="1600" dirty="0" err="1"/>
              <a:t>tasks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</a:t>
            </a:r>
            <a:r>
              <a:rPr lang="fr-FR" sz="1600" dirty="0" err="1"/>
              <a:t>response</a:t>
            </a:r>
            <a:r>
              <a:rPr lang="fr-FR" sz="1600" dirty="0"/>
              <a:t> time / time </a:t>
            </a:r>
            <a:r>
              <a:rPr lang="fr-FR" sz="1600" dirty="0" err="1"/>
              <a:t>constraint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Psychologists</a:t>
            </a:r>
            <a:r>
              <a:rPr lang="fr-FR" sz="1600" dirty="0"/>
              <a:t> </a:t>
            </a:r>
            <a:r>
              <a:rPr lang="fr-FR" sz="1600" dirty="0" err="1"/>
              <a:t>typically</a:t>
            </a:r>
            <a:r>
              <a:rPr lang="fr-FR" sz="1600" dirty="0"/>
              <a:t> </a:t>
            </a:r>
            <a:r>
              <a:rPr lang="fr-FR" sz="1600" dirty="0" err="1"/>
              <a:t>interested</a:t>
            </a:r>
            <a:r>
              <a:rPr lang="fr-FR" sz="1600" dirty="0"/>
              <a:t> in </a:t>
            </a:r>
            <a:r>
              <a:rPr lang="fr-FR" sz="1600" dirty="0" err="1"/>
              <a:t>higher-order</a:t>
            </a:r>
            <a:r>
              <a:rPr lang="fr-FR" sz="1600" dirty="0"/>
              <a:t> </a:t>
            </a:r>
            <a:r>
              <a:rPr lang="fr-FR" sz="1600" dirty="0" err="1"/>
              <a:t>mechanisms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Even if </a:t>
            </a:r>
            <a:r>
              <a:rPr lang="fr-FR" sz="1600" dirty="0" err="1"/>
              <a:t>processing</a:t>
            </a:r>
            <a:r>
              <a:rPr lang="fr-FR" sz="1600" dirty="0"/>
              <a:t> speed </a:t>
            </a:r>
            <a:r>
              <a:rPr lang="fr-FR" sz="1600" dirty="0" err="1"/>
              <a:t>is</a:t>
            </a:r>
            <a:r>
              <a:rPr lang="fr-FR" sz="1600" dirty="0"/>
              <a:t> not the focus of </a:t>
            </a:r>
            <a:r>
              <a:rPr lang="fr-FR" sz="1600" dirty="0" err="1"/>
              <a:t>interest</a:t>
            </a:r>
            <a:r>
              <a:rPr lang="fr-FR" sz="1600" dirty="0"/>
              <a:t>, </a:t>
            </a:r>
            <a:r>
              <a:rPr lang="fr-FR" sz="1600" dirty="0" err="1"/>
              <a:t>isn’t</a:t>
            </a:r>
            <a:r>
              <a:rPr lang="fr-FR" sz="1600" dirty="0"/>
              <a:t> </a:t>
            </a:r>
            <a:r>
              <a:rPr lang="fr-FR" sz="1600" dirty="0" err="1"/>
              <a:t>it</a:t>
            </a:r>
            <a:r>
              <a:rPr lang="fr-FR" sz="1600" dirty="0"/>
              <a:t> important to </a:t>
            </a:r>
            <a:r>
              <a:rPr lang="fr-FR" sz="1600" dirty="0" err="1"/>
              <a:t>measure</a:t>
            </a:r>
            <a:r>
              <a:rPr lang="fr-FR" sz="1600" dirty="0"/>
              <a:t> </a:t>
            </a:r>
            <a:r>
              <a:rPr lang="fr-FR" sz="1600" dirty="0" err="1"/>
              <a:t>it</a:t>
            </a:r>
            <a:r>
              <a:rPr lang="fr-FR" sz="1600" dirty="0"/>
              <a:t> to « control » for </a:t>
            </a:r>
            <a:r>
              <a:rPr lang="fr-FR" sz="1600" dirty="0" err="1"/>
              <a:t>processing</a:t>
            </a:r>
            <a:r>
              <a:rPr lang="fr-FR" sz="1600" dirty="0"/>
              <a:t> speed </a:t>
            </a:r>
            <a:r>
              <a:rPr lang="fr-FR" sz="1600" dirty="0" err="1"/>
              <a:t>differences</a:t>
            </a:r>
            <a:r>
              <a:rPr lang="fr-FR" sz="16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Neuropsychological</a:t>
            </a:r>
            <a:r>
              <a:rPr lang="fr-FR" sz="1600" dirty="0"/>
              <a:t> </a:t>
            </a:r>
            <a:r>
              <a:rPr lang="fr-FR" sz="1600" dirty="0" err="1"/>
              <a:t>framework</a:t>
            </a:r>
            <a:r>
              <a:rPr lang="fr-FR" sz="1600" dirty="0"/>
              <a:t> of « </a:t>
            </a:r>
            <a:r>
              <a:rPr lang="fr-FR" sz="1600" dirty="0" err="1"/>
              <a:t>contrast</a:t>
            </a:r>
            <a:r>
              <a:rPr lang="fr-FR" sz="1600" dirty="0"/>
              <a:t> » </a:t>
            </a:r>
            <a:r>
              <a:rPr lang="fr-FR" sz="1600" dirty="0" err="1"/>
              <a:t>paradigm</a:t>
            </a: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Cronbach’s</a:t>
            </a:r>
            <a:r>
              <a:rPr lang="fr-FR" sz="1600" dirty="0"/>
              <a:t> merger (</a:t>
            </a:r>
            <a:r>
              <a:rPr lang="fr-FR" sz="1600" dirty="0" err="1"/>
              <a:t>Rouder</a:t>
            </a:r>
            <a:r>
              <a:rPr lang="fr-FR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Issue: Amplifies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E07C19-140C-C79F-476D-307EDC79E34D}"/>
              </a:ext>
            </a:extLst>
          </p:cNvPr>
          <p:cNvSpPr/>
          <p:nvPr/>
        </p:nvSpPr>
        <p:spPr>
          <a:xfrm>
            <a:off x="0" y="0"/>
            <a:ext cx="10304834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/>
              <a:t>Processing Speed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4084994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76D16C-5B4B-B223-96D7-3DEFECD67E47}"/>
              </a:ext>
            </a:extLst>
          </p:cNvPr>
          <p:cNvSpPr/>
          <p:nvPr/>
        </p:nvSpPr>
        <p:spPr>
          <a:xfrm>
            <a:off x="0" y="0"/>
            <a:ext cx="10304834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Study</a:t>
            </a:r>
            <a:r>
              <a:rPr lang="fr-FR" sz="3200" b="1" dirty="0"/>
              <a:t> 1a: </a:t>
            </a:r>
            <a:r>
              <a:rPr lang="fr-FR" sz="3200" b="1" dirty="0" err="1"/>
              <a:t>Development</a:t>
            </a:r>
            <a:r>
              <a:rPr lang="fr-FR" sz="3200" b="1" dirty="0"/>
              <a:t> of the Optimal Simple RT </a:t>
            </a:r>
            <a:r>
              <a:rPr lang="fr-FR" sz="3200" b="1" dirty="0" err="1"/>
              <a:t>Task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A2FD6F-C4EB-82EC-628C-E9B6883C10BF}"/>
              </a:ext>
            </a:extLst>
          </p:cNvPr>
          <p:cNvSpPr txBox="1"/>
          <p:nvPr/>
        </p:nvSpPr>
        <p:spPr>
          <a:xfrm>
            <a:off x="447045" y="1421159"/>
            <a:ext cx="617382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 err="1"/>
              <a:t>Reliability</a:t>
            </a:r>
            <a:r>
              <a:rPr lang="fr-FR" sz="1600" b="1" dirty="0"/>
              <a:t> - How </a:t>
            </a:r>
            <a:r>
              <a:rPr lang="fr-FR" sz="1600" b="1" dirty="0" err="1"/>
              <a:t>many</a:t>
            </a:r>
            <a:r>
              <a:rPr lang="fr-FR" sz="1600" b="1" dirty="0"/>
              <a:t> trials?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Run </a:t>
            </a:r>
            <a:r>
              <a:rPr lang="fr-FR" sz="1600" dirty="0" err="1"/>
              <a:t>experiment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high </a:t>
            </a:r>
            <a:r>
              <a:rPr lang="fr-FR" sz="1600" dirty="0" err="1"/>
              <a:t>number</a:t>
            </a:r>
            <a:r>
              <a:rPr lang="fr-FR" sz="1600" dirty="0"/>
              <a:t> of trials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Analyze</a:t>
            </a:r>
            <a:r>
              <a:rPr lang="fr-FR" sz="1600" dirty="0"/>
              <a:t> convergence of </a:t>
            </a:r>
            <a:r>
              <a:rPr lang="fr-FR" sz="1600" dirty="0" err="1"/>
              <a:t>estimates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r>
              <a:rPr lang="fr-FR" sz="1600" b="1" dirty="0" err="1"/>
              <a:t>Analysis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Optimal model: LBA? Wald? LNR? DDM?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b="1" dirty="0" err="1"/>
              <a:t>Ancillary</a:t>
            </a:r>
            <a:r>
              <a:rPr lang="fr-FR" sz="1600" b="1" dirty="0"/>
              <a:t> </a:t>
            </a:r>
            <a:r>
              <a:rPr lang="fr-FR" sz="1600" b="1" dirty="0" err="1"/>
              <a:t>project</a:t>
            </a:r>
            <a:r>
              <a:rPr lang="fr-FR" sz="1600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Optimal </a:t>
            </a:r>
            <a:r>
              <a:rPr lang="fr-FR" sz="1600" dirty="0" err="1"/>
              <a:t>priors</a:t>
            </a:r>
            <a:r>
              <a:rPr lang="fr-FR" sz="1600" dirty="0"/>
              <a:t> for </a:t>
            </a:r>
            <a:r>
              <a:rPr lang="fr-FR" sz="1600" dirty="0" err="1"/>
              <a:t>individual</a:t>
            </a:r>
            <a:r>
              <a:rPr lang="fr-FR" sz="1600" dirty="0"/>
              <a:t> </a:t>
            </a:r>
            <a:r>
              <a:rPr lang="fr-FR" sz="1600" dirty="0" err="1"/>
              <a:t>SSMs</a:t>
            </a:r>
            <a:r>
              <a:rPr lang="fr-FR" sz="1600" dirty="0"/>
              <a:t> </a:t>
            </a:r>
            <a:r>
              <a:rPr lang="fr-FR" sz="1600" dirty="0" err="1"/>
              <a:t>from</a:t>
            </a:r>
            <a:r>
              <a:rPr lang="fr-FR" sz="1600" dirty="0"/>
              <a:t> group-</a:t>
            </a:r>
            <a:r>
              <a:rPr lang="fr-FR" sz="1600" dirty="0" err="1"/>
              <a:t>level</a:t>
            </a:r>
            <a:endParaRPr lang="fr-FR" sz="1600" dirty="0"/>
          </a:p>
          <a:p>
            <a:endParaRPr lang="fr-FR" sz="1600" dirty="0"/>
          </a:p>
          <a:p>
            <a:r>
              <a:rPr lang="fr-FR" sz="1600" b="1" dirty="0" err="1"/>
              <a:t>Effect</a:t>
            </a:r>
            <a:r>
              <a:rPr lang="fr-FR" sz="1600" b="1" dirty="0"/>
              <a:t> of ISI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Important </a:t>
            </a:r>
            <a:r>
              <a:rPr lang="fr-FR" sz="1600" dirty="0" err="1"/>
              <a:t>that</a:t>
            </a:r>
            <a:r>
              <a:rPr lang="fr-FR" sz="1600" dirty="0"/>
              <a:t> participant are in optimal conditions </a:t>
            </a:r>
            <a:r>
              <a:rPr lang="fr-FR" sz="1600" dirty="0" err="1"/>
              <a:t>when</a:t>
            </a:r>
            <a:r>
              <a:rPr lang="fr-FR" sz="1600" dirty="0"/>
              <a:t> </a:t>
            </a:r>
            <a:r>
              <a:rPr lang="fr-FR" sz="1600" dirty="0" err="1"/>
              <a:t>doing</a:t>
            </a:r>
            <a:r>
              <a:rPr lang="fr-FR" sz="1600" dirty="0"/>
              <a:t> an RT </a:t>
            </a:r>
            <a:r>
              <a:rPr lang="fr-FR" sz="1600" dirty="0" err="1"/>
              <a:t>task</a:t>
            </a:r>
            <a:r>
              <a:rPr lang="fr-FR" sz="1600" dirty="0"/>
              <a:t> to </a:t>
            </a:r>
            <a:r>
              <a:rPr lang="fr-FR" sz="1600" dirty="0" err="1"/>
              <a:t>be</a:t>
            </a:r>
            <a:r>
              <a:rPr lang="fr-FR" sz="1600" dirty="0"/>
              <a:t> as fast as </a:t>
            </a:r>
            <a:r>
              <a:rPr lang="fr-FR" sz="1600" dirty="0" err="1"/>
              <a:t>they</a:t>
            </a:r>
            <a:r>
              <a:rPr lang="fr-FR" sz="1600" dirty="0"/>
              <a:t> 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Variable ISI </a:t>
            </a:r>
            <a:r>
              <a:rPr lang="fr-FR" sz="1600" dirty="0" err="1"/>
              <a:t>is</a:t>
            </a:r>
            <a:r>
              <a:rPr lang="fr-FR" sz="1600" dirty="0"/>
              <a:t> important to </a:t>
            </a:r>
            <a:r>
              <a:rPr lang="fr-FR" sz="1600" dirty="0" err="1"/>
              <a:t>prevent</a:t>
            </a:r>
            <a:r>
              <a:rPr lang="fr-FR" sz="1600" dirty="0"/>
              <a:t> </a:t>
            </a:r>
            <a:r>
              <a:rPr lang="fr-FR" sz="1600" dirty="0" err="1"/>
              <a:t>planned</a:t>
            </a:r>
            <a:r>
              <a:rPr lang="fr-FR" sz="1600" dirty="0"/>
              <a:t> / </a:t>
            </a:r>
            <a:r>
              <a:rPr lang="fr-FR" sz="1600" dirty="0" err="1"/>
              <a:t>rythmic</a:t>
            </a:r>
            <a:r>
              <a:rPr lang="fr-FR" sz="1600" dirty="0"/>
              <a:t> </a:t>
            </a:r>
            <a:r>
              <a:rPr lang="fr-FR" sz="1600" dirty="0" err="1"/>
              <a:t>responding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But short / large ISI can impact RT </a:t>
            </a:r>
            <a:r>
              <a:rPr lang="fr-FR" sz="1600" dirty="0" err="1"/>
              <a:t>characteristics</a:t>
            </a:r>
            <a:r>
              <a:rPr lang="fr-FR" sz="1600" dirty="0"/>
              <a:t> (+ </a:t>
            </a:r>
            <a:r>
              <a:rPr lang="fr-FR" sz="1600" dirty="0" err="1"/>
              <a:t>differently</a:t>
            </a:r>
            <a:r>
              <a:rPr lang="fr-FR" sz="1600" dirty="0"/>
              <a:t> for </a:t>
            </a:r>
            <a:r>
              <a:rPr lang="fr-FR" sz="1600" dirty="0" err="1"/>
              <a:t>different</a:t>
            </a:r>
            <a:r>
              <a:rPr lang="fr-FR" sz="1600" dirty="0"/>
              <a:t> people)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What</a:t>
            </a:r>
            <a:r>
              <a:rPr lang="fr-FR" sz="1600" dirty="0"/>
              <a:t> </a:t>
            </a:r>
            <a:r>
              <a:rPr lang="fr-FR" sz="1600" dirty="0" err="1"/>
              <a:t>is</a:t>
            </a:r>
            <a:r>
              <a:rPr lang="fr-FR" sz="1600" dirty="0"/>
              <a:t> the optimal ISI </a:t>
            </a:r>
            <a:r>
              <a:rPr lang="fr-FR" sz="1600" dirty="0" err="1"/>
              <a:t>window</a:t>
            </a:r>
            <a:r>
              <a:rPr lang="fr-FR" sz="1600" dirty="0"/>
              <a:t>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Measure</a:t>
            </a:r>
            <a:r>
              <a:rPr lang="fr-FR" sz="1600" dirty="0"/>
              <a:t> minimum of U </a:t>
            </a:r>
            <a:r>
              <a:rPr lang="fr-FR" sz="1600" dirty="0" err="1"/>
              <a:t>effect</a:t>
            </a:r>
            <a:r>
              <a:rPr lang="fr-FR" sz="1600" dirty="0"/>
              <a:t> in </a:t>
            </a:r>
            <a:r>
              <a:rPr lang="fr-FR" sz="1600" dirty="0" err="1"/>
              <a:t>each</a:t>
            </a:r>
            <a:r>
              <a:rPr lang="fr-FR" sz="1600" dirty="0"/>
              <a:t> participant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Define</a:t>
            </a:r>
            <a:r>
              <a:rPr lang="fr-FR" sz="1600" dirty="0"/>
              <a:t> the best ISI range (95%) to capture </a:t>
            </a:r>
            <a:r>
              <a:rPr lang="fr-FR" sz="1600" dirty="0" err="1"/>
              <a:t>that</a:t>
            </a:r>
            <a:r>
              <a:rPr lang="fr-FR" sz="1600" dirty="0"/>
              <a:t> minimum</a:t>
            </a:r>
          </a:p>
        </p:txBody>
      </p:sp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0D474CB-50ED-AD89-9B19-DE0B2B3BB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161" y="1114632"/>
            <a:ext cx="4986688" cy="5115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166F22-67A7-C59C-21C6-ABA6973B13DD}"/>
              </a:ext>
            </a:extLst>
          </p:cNvPr>
          <p:cNvCxnSpPr>
            <a:cxnSpLocks/>
          </p:cNvCxnSpPr>
          <p:nvPr/>
        </p:nvCxnSpPr>
        <p:spPr>
          <a:xfrm>
            <a:off x="8326877" y="1783404"/>
            <a:ext cx="1848255" cy="10181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415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6489ED-521C-6755-0C5E-1E0FD3FF06B9}"/>
              </a:ext>
            </a:extLst>
          </p:cNvPr>
          <p:cNvSpPr/>
          <p:nvPr/>
        </p:nvSpPr>
        <p:spPr>
          <a:xfrm>
            <a:off x="0" y="0"/>
            <a:ext cx="10304834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Study</a:t>
            </a:r>
            <a:r>
              <a:rPr lang="fr-FR" sz="3200" b="1" dirty="0"/>
              <a:t> 1b: Validation of the Optimal Simple RT </a:t>
            </a:r>
            <a:r>
              <a:rPr lang="fr-FR" sz="3200" b="1" dirty="0" err="1"/>
              <a:t>Task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44DB21-E3EE-3839-270E-0B41CD4DA23D}"/>
              </a:ext>
            </a:extLst>
          </p:cNvPr>
          <p:cNvSpPr txBox="1"/>
          <p:nvPr/>
        </p:nvSpPr>
        <p:spPr>
          <a:xfrm>
            <a:off x="477838" y="1284585"/>
            <a:ext cx="61753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/>
              <a:t>Gamification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Compare </a:t>
            </a:r>
            <a:r>
              <a:rPr lang="fr-FR" sz="1800" dirty="0" err="1"/>
              <a:t>gamified</a:t>
            </a:r>
            <a:r>
              <a:rPr lang="fr-FR" sz="1800" dirty="0"/>
              <a:t> vs. </a:t>
            </a:r>
            <a:r>
              <a:rPr lang="fr-FR" sz="1800" dirty="0" err="1"/>
              <a:t>Stripped</a:t>
            </a:r>
            <a:r>
              <a:rPr lang="fr-FR" sz="1800" dirty="0"/>
              <a:t> RT </a:t>
            </a:r>
            <a:r>
              <a:rPr lang="fr-FR" sz="1800" dirty="0" err="1"/>
              <a:t>task</a:t>
            </a:r>
            <a:endParaRPr lang="fr-FR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200" dirty="0"/>
              <a:t>Questions about duration perception « how long </a:t>
            </a:r>
            <a:r>
              <a:rPr lang="fr-FR" sz="1200" dirty="0" err="1"/>
              <a:t>did</a:t>
            </a:r>
            <a:r>
              <a:rPr lang="fr-FR" sz="1200" dirty="0"/>
              <a:t> </a:t>
            </a:r>
            <a:r>
              <a:rPr lang="fr-FR" sz="1200" dirty="0" err="1"/>
              <a:t>you</a:t>
            </a:r>
            <a:r>
              <a:rPr lang="fr-FR" sz="1200" dirty="0"/>
              <a:t> </a:t>
            </a:r>
            <a:r>
              <a:rPr lang="fr-FR" sz="1200" dirty="0" err="1"/>
              <a:t>play</a:t>
            </a:r>
            <a:r>
              <a:rPr lang="fr-FR" sz="1200" dirty="0"/>
              <a:t> for? »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200" dirty="0"/>
              <a:t>« How </a:t>
            </a:r>
            <a:r>
              <a:rPr lang="fr-FR" sz="1200" dirty="0" err="1"/>
              <a:t>much</a:t>
            </a:r>
            <a:r>
              <a:rPr lang="fr-FR" sz="1200" dirty="0"/>
              <a:t> </a:t>
            </a:r>
            <a:r>
              <a:rPr lang="fr-FR" sz="1200" dirty="0" err="1"/>
              <a:t>would</a:t>
            </a:r>
            <a:r>
              <a:rPr lang="fr-FR" sz="1200" dirty="0"/>
              <a:t> </a:t>
            </a:r>
            <a:r>
              <a:rPr lang="fr-FR" sz="1200" dirty="0" err="1"/>
              <a:t>you</a:t>
            </a:r>
            <a:r>
              <a:rPr lang="fr-FR" sz="1200" dirty="0"/>
              <a:t> </a:t>
            </a:r>
            <a:r>
              <a:rPr lang="fr-FR" sz="1200" dirty="0" err="1"/>
              <a:t>be</a:t>
            </a:r>
            <a:r>
              <a:rPr lang="fr-FR" sz="1200" dirty="0"/>
              <a:t> </a:t>
            </a:r>
            <a:r>
              <a:rPr lang="fr-FR" sz="1200" dirty="0" err="1"/>
              <a:t>annoyed</a:t>
            </a:r>
            <a:r>
              <a:rPr lang="fr-FR" sz="1200" dirty="0"/>
              <a:t> if </a:t>
            </a:r>
            <a:r>
              <a:rPr lang="fr-FR" sz="1200" dirty="0" err="1"/>
              <a:t>you</a:t>
            </a:r>
            <a:r>
              <a:rPr lang="fr-FR" sz="1200" dirty="0"/>
              <a:t> </a:t>
            </a:r>
            <a:r>
              <a:rPr lang="fr-FR" sz="1200" dirty="0" err="1"/>
              <a:t>had</a:t>
            </a:r>
            <a:r>
              <a:rPr lang="fr-FR" sz="1200" dirty="0"/>
              <a:t> to do the </a:t>
            </a:r>
            <a:r>
              <a:rPr lang="fr-FR" sz="1200" dirty="0" err="1"/>
              <a:t>task</a:t>
            </a:r>
            <a:r>
              <a:rPr lang="fr-FR" sz="1200" dirty="0"/>
              <a:t> </a:t>
            </a:r>
            <a:r>
              <a:rPr lang="fr-FR" sz="1200" dirty="0" err="1"/>
              <a:t>again</a:t>
            </a:r>
            <a:r>
              <a:rPr lang="fr-FR" sz="1200" dirty="0"/>
              <a:t>? »</a:t>
            </a:r>
          </a:p>
        </p:txBody>
      </p:sp>
    </p:spTree>
    <p:extLst>
      <p:ext uri="{BB962C8B-B14F-4D97-AF65-F5344CB8AC3E}">
        <p14:creationId xmlns:p14="http://schemas.microsoft.com/office/powerpoint/2010/main" val="2392535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A7E0CC-71ED-C029-1307-3709A4E86547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Studies</a:t>
            </a:r>
            <a:endParaRPr lang="en-GB" sz="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7B0D7E-2F8B-FDD5-CBD6-822382B66ABF}"/>
              </a:ext>
            </a:extLst>
          </p:cNvPr>
          <p:cNvSpPr txBox="1"/>
          <p:nvPr/>
        </p:nvSpPr>
        <p:spPr>
          <a:xfrm>
            <a:off x="863602" y="963899"/>
            <a:ext cx="811172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 err="1"/>
              <a:t>Study</a:t>
            </a:r>
            <a:r>
              <a:rPr lang="fr-FR" sz="1600" b="1" dirty="0"/>
              <a:t> 1: </a:t>
            </a:r>
            <a:r>
              <a:rPr lang="fr-FR" sz="1600" b="1" dirty="0" err="1"/>
              <a:t>Statistical</a:t>
            </a:r>
            <a:r>
              <a:rPr lang="fr-FR" sz="1600" b="1" dirty="0"/>
              <a:t> power - How </a:t>
            </a:r>
            <a:r>
              <a:rPr lang="fr-FR" sz="1600" b="1" dirty="0" err="1"/>
              <a:t>many</a:t>
            </a:r>
            <a:r>
              <a:rPr lang="fr-FR" sz="1600" b="1" dirty="0"/>
              <a:t> trials in </a:t>
            </a:r>
            <a:r>
              <a:rPr lang="fr-FR" sz="1600" b="1" dirty="0" err="1"/>
              <a:t>each</a:t>
            </a:r>
            <a:r>
              <a:rPr lang="fr-FR" sz="1600" b="1" dirty="0"/>
              <a:t>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Run </a:t>
            </a:r>
            <a:r>
              <a:rPr lang="fr-FR" sz="1600" dirty="0" err="1"/>
              <a:t>experiment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high </a:t>
            </a:r>
            <a:r>
              <a:rPr lang="fr-FR" sz="1600" dirty="0" err="1"/>
              <a:t>number</a:t>
            </a:r>
            <a:r>
              <a:rPr lang="fr-FR" sz="1600" dirty="0"/>
              <a:t> of trials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Analyze</a:t>
            </a:r>
            <a:r>
              <a:rPr lang="fr-FR" sz="1600" dirty="0"/>
              <a:t> convergence of </a:t>
            </a:r>
            <a:r>
              <a:rPr lang="fr-FR" sz="1600" dirty="0" err="1"/>
              <a:t>estimates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b="1" dirty="0"/>
          </a:p>
          <a:p>
            <a:r>
              <a:rPr lang="fr-FR" sz="1600" b="1" dirty="0" err="1"/>
              <a:t>Study</a:t>
            </a:r>
            <a:r>
              <a:rPr lang="fr-FR" sz="1600" b="1" dirty="0"/>
              <a:t> 2: </a:t>
            </a:r>
            <a:r>
              <a:rPr lang="fr-FR" sz="1600" b="1" dirty="0" err="1"/>
              <a:t>Reliability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Test </a:t>
            </a:r>
            <a:r>
              <a:rPr lang="fr-FR" sz="1600" dirty="0" err="1"/>
              <a:t>retest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Improved</a:t>
            </a:r>
            <a:r>
              <a:rPr lang="fr-FR" sz="1600" dirty="0"/>
              <a:t> </a:t>
            </a:r>
            <a:r>
              <a:rPr lang="fr-FR" sz="1600" dirty="0" err="1"/>
              <a:t>reliability</a:t>
            </a:r>
            <a:r>
              <a:rPr lang="fr-FR" sz="1600" dirty="0"/>
              <a:t> via </a:t>
            </a:r>
            <a:r>
              <a:rPr lang="fr-FR" sz="1600" dirty="0" err="1"/>
              <a:t>prediction</a:t>
            </a:r>
            <a:r>
              <a:rPr lang="fr-FR" sz="1600" dirty="0"/>
              <a:t> of </a:t>
            </a:r>
            <a:r>
              <a:rPr lang="fr-FR" sz="1600" dirty="0" err="1"/>
              <a:t>estimates</a:t>
            </a:r>
            <a:r>
              <a:rPr lang="fr-FR" sz="1600" dirty="0"/>
              <a:t> </a:t>
            </a:r>
            <a:r>
              <a:rPr lang="fr-FR" sz="1600" dirty="0" err="1"/>
              <a:t>based</a:t>
            </a:r>
            <a:r>
              <a:rPr lang="fr-FR" sz="1600" dirty="0"/>
              <a:t> on </a:t>
            </a:r>
            <a:r>
              <a:rPr lang="fr-FR" sz="1600" dirty="0" err="1"/>
              <a:t>other</a:t>
            </a:r>
            <a:r>
              <a:rPr lang="fr-FR" sz="1600" dirty="0"/>
              <a:t> scores (e.g., simple 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r>
              <a:rPr lang="fr-FR" sz="1600" b="1" dirty="0" err="1"/>
              <a:t>Study</a:t>
            </a:r>
            <a:r>
              <a:rPr lang="fr-FR" sz="1600" b="1" dirty="0"/>
              <a:t> 3: </a:t>
            </a:r>
            <a:r>
              <a:rPr lang="fr-FR" sz="1600" b="1" dirty="0" err="1"/>
              <a:t>Validity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Clinical</a:t>
            </a:r>
            <a:r>
              <a:rPr lang="fr-FR" sz="1600" dirty="0"/>
              <a:t> groups (ADHD)? </a:t>
            </a:r>
            <a:r>
              <a:rPr lang="fr-FR" sz="1600" dirty="0" err="1"/>
              <a:t>Aging</a:t>
            </a:r>
            <a:r>
              <a:rPr lang="fr-FR" sz="16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Personality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IQ / </a:t>
            </a:r>
            <a:r>
              <a:rPr lang="fr-FR" sz="1600" dirty="0" err="1"/>
              <a:t>Fluid</a:t>
            </a:r>
            <a:r>
              <a:rPr lang="fr-FR" sz="1600" dirty="0"/>
              <a:t> intelligence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Emotion </a:t>
            </a:r>
            <a:r>
              <a:rPr lang="fr-FR" sz="1600" dirty="0" err="1"/>
              <a:t>regulation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r>
              <a:rPr lang="fr-FR" sz="1600" b="1" dirty="0" err="1"/>
              <a:t>Neurophysiological</a:t>
            </a:r>
            <a:r>
              <a:rPr lang="fr-FR" sz="1600" b="1" dirty="0"/>
              <a:t> </a:t>
            </a:r>
            <a:r>
              <a:rPr lang="fr-FR" sz="1600" b="1" dirty="0" err="1"/>
              <a:t>Determinants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Cardiac</a:t>
            </a:r>
            <a:r>
              <a:rPr lang="fr-FR" sz="1600" dirty="0"/>
              <a:t>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HRV </a:t>
            </a:r>
            <a:r>
              <a:rPr lang="fr-FR" sz="1600" dirty="0" err="1"/>
              <a:t>correlates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EEG</a:t>
            </a:r>
          </a:p>
        </p:txBody>
      </p:sp>
    </p:spTree>
    <p:extLst>
      <p:ext uri="{BB962C8B-B14F-4D97-AF65-F5344CB8AC3E}">
        <p14:creationId xmlns:p14="http://schemas.microsoft.com/office/powerpoint/2010/main" val="36743656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C7DB49-F52C-C473-166C-1B739121E0D0}"/>
              </a:ext>
            </a:extLst>
          </p:cNvPr>
          <p:cNvSpPr/>
          <p:nvPr/>
        </p:nvSpPr>
        <p:spPr>
          <a:xfrm>
            <a:off x="0" y="1688636"/>
            <a:ext cx="12192000" cy="34773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8000" dirty="0"/>
              <a:t>The Process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2713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1">
            <a:hlinkClick r:id="" action="ppaction://media"/>
            <a:extLst>
              <a:ext uri="{FF2B5EF4-FFF2-40B4-BE49-F238E27FC236}">
                <a16:creationId xmlns:a16="http://schemas.microsoft.com/office/drawing/2014/main" id="{759B744F-AF39-A355-6625-F7A53BA338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0134" y="1330274"/>
            <a:ext cx="7631731" cy="419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9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xelated dog with sausage&#10;&#10;Description automatically generated">
            <a:extLst>
              <a:ext uri="{FF2B5EF4-FFF2-40B4-BE49-F238E27FC236}">
                <a16:creationId xmlns:a16="http://schemas.microsoft.com/office/drawing/2014/main" id="{FD286F74-A33C-095A-C3FC-1DD50716AF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99" y="330627"/>
            <a:ext cx="3815482" cy="2044860"/>
          </a:xfrm>
          <a:prstGeom prst="rect">
            <a:avLst/>
          </a:prstGeom>
        </p:spPr>
      </p:pic>
      <p:pic>
        <p:nvPicPr>
          <p:cNvPr id="2050" name="Picture 2" descr="Auz Moore">
            <a:extLst>
              <a:ext uri="{FF2B5EF4-FFF2-40B4-BE49-F238E27FC236}">
                <a16:creationId xmlns:a16="http://schemas.microsoft.com/office/drawing/2014/main" id="{2C4D8017-A0F8-A38F-BC19-DF94FBC6A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5675" y="0"/>
            <a:ext cx="1076325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dogo_nogo_demo">
            <a:hlinkClick r:id="" action="ppaction://media"/>
            <a:extLst>
              <a:ext uri="{FF2B5EF4-FFF2-40B4-BE49-F238E27FC236}">
                <a16:creationId xmlns:a16="http://schemas.microsoft.com/office/drawing/2014/main" id="{5D18E2E2-8468-329F-FE8B-A137C16CA4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9253" y="2526135"/>
            <a:ext cx="5095966" cy="286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98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2A2184-2670-CF24-924A-AE5BB6957C15}"/>
              </a:ext>
            </a:extLst>
          </p:cNvPr>
          <p:cNvSpPr/>
          <p:nvPr/>
        </p:nvSpPr>
        <p:spPr>
          <a:xfrm>
            <a:off x="0" y="0"/>
            <a:ext cx="3171217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4800" dirty="0" err="1"/>
              <a:t>Why</a:t>
            </a:r>
            <a:r>
              <a:rPr lang="fr-FR" sz="4800" dirty="0"/>
              <a:t>?</a:t>
            </a:r>
            <a:endParaRPr lang="en-GB" sz="10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F27B71-183F-A27B-210E-8D5D03CDC540}"/>
              </a:ext>
            </a:extLst>
          </p:cNvPr>
          <p:cNvSpPr/>
          <p:nvPr/>
        </p:nvSpPr>
        <p:spPr>
          <a:xfrm>
            <a:off x="395590" y="912779"/>
            <a:ext cx="10958949" cy="53826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b="1" dirty="0"/>
              <a:t>Cognitive Control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« Cognitive Control »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critical</a:t>
            </a:r>
            <a:r>
              <a:rPr lang="fr-FR" dirty="0"/>
              <a:t> cognitive </a:t>
            </a:r>
            <a:r>
              <a:rPr lang="fr-FR" dirty="0" err="1"/>
              <a:t>function</a:t>
            </a:r>
            <a:r>
              <a:rPr lang="fr-FR" dirty="0"/>
              <a:t> and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impairment</a:t>
            </a:r>
            <a:r>
              <a:rPr lang="fr-FR" dirty="0"/>
              <a:t> a </a:t>
            </a:r>
            <a:r>
              <a:rPr lang="fr-FR" dirty="0" err="1"/>
              <a:t>transdiagnostic</a:t>
            </a:r>
            <a:r>
              <a:rPr lang="fr-FR" dirty="0"/>
              <a:t> </a:t>
            </a:r>
            <a:r>
              <a:rPr lang="fr-FR" dirty="0" err="1"/>
              <a:t>symptom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not a </a:t>
            </a:r>
            <a:r>
              <a:rPr lang="fr-FR" dirty="0" err="1"/>
              <a:t>unitary</a:t>
            </a:r>
            <a:r>
              <a:rPr lang="fr-FR" dirty="0"/>
              <a:t> </a:t>
            </a:r>
            <a:r>
              <a:rPr lang="fr-FR" dirty="0" err="1"/>
              <a:t>construct</a:t>
            </a:r>
            <a:r>
              <a:rPr lang="fr-FR" dirty="0"/>
              <a:t> but </a:t>
            </a:r>
            <a:r>
              <a:rPr lang="fr-FR" dirty="0" err="1"/>
              <a:t>refers</a:t>
            </a:r>
            <a:r>
              <a:rPr lang="fr-FR" dirty="0"/>
              <a:t> to a </a:t>
            </a:r>
            <a:r>
              <a:rPr lang="fr-FR" dirty="0" err="1"/>
              <a:t>variety</a:t>
            </a:r>
            <a:r>
              <a:rPr lang="fr-FR" dirty="0"/>
              <a:t> of </a:t>
            </a:r>
            <a:r>
              <a:rPr lang="fr-FR" dirty="0" err="1"/>
              <a:t>mechanisms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err="1"/>
              <a:t>Processing</a:t>
            </a:r>
            <a:r>
              <a:rPr lang="fr-FR" b="1" dirty="0"/>
              <a:t> speed, attention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/>
              <a:t>Inhibition</a:t>
            </a:r>
            <a:r>
              <a:rPr lang="fr-FR" dirty="0"/>
              <a:t> (</a:t>
            </a:r>
            <a:r>
              <a:rPr lang="fr-FR" dirty="0" err="1"/>
              <a:t>motor</a:t>
            </a:r>
            <a:r>
              <a:rPr lang="fr-FR" dirty="0"/>
              <a:t> inhibition, </a:t>
            </a:r>
            <a:r>
              <a:rPr lang="fr-FR" dirty="0" err="1"/>
              <a:t>response</a:t>
            </a:r>
            <a:r>
              <a:rPr lang="fr-FR" dirty="0"/>
              <a:t> inhibition, …)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err="1"/>
              <a:t>Conflict</a:t>
            </a:r>
            <a:r>
              <a:rPr lang="fr-FR" dirty="0"/>
              <a:t> (</a:t>
            </a:r>
            <a:r>
              <a:rPr lang="fr-FR" dirty="0" err="1"/>
              <a:t>conflict</a:t>
            </a:r>
            <a:r>
              <a:rPr lang="fr-FR" dirty="0"/>
              <a:t> monitoring, </a:t>
            </a:r>
            <a:r>
              <a:rPr lang="fr-FR" dirty="0" err="1"/>
              <a:t>conflict</a:t>
            </a:r>
            <a:r>
              <a:rPr lang="fr-FR" dirty="0"/>
              <a:t> </a:t>
            </a:r>
            <a:r>
              <a:rPr lang="fr-FR" dirty="0" err="1"/>
              <a:t>resolution</a:t>
            </a:r>
            <a:r>
              <a:rPr lang="fr-FR" dirty="0"/>
              <a:t>, …)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Mental set </a:t>
            </a:r>
            <a:r>
              <a:rPr lang="fr-FR" b="1" dirty="0" err="1"/>
              <a:t>shifting</a:t>
            </a:r>
            <a:r>
              <a:rPr lang="fr-FR" dirty="0"/>
              <a:t> (</a:t>
            </a:r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rules</a:t>
            </a:r>
            <a:r>
              <a:rPr lang="fr-FR" dirty="0"/>
              <a:t> inhibition and </a:t>
            </a:r>
            <a:r>
              <a:rPr lang="fr-FR" dirty="0" err="1"/>
              <a:t>switching</a:t>
            </a:r>
            <a:r>
              <a:rPr lang="fr-FR" dirty="0"/>
              <a:t>…)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err="1"/>
              <a:t>Working</a:t>
            </a:r>
            <a:r>
              <a:rPr lang="fr-FR" dirty="0"/>
              <a:t> </a:t>
            </a:r>
            <a:r>
              <a:rPr lang="fr-FR" b="1" dirty="0"/>
              <a:t>memory</a:t>
            </a:r>
            <a:r>
              <a:rPr lang="fr-FR" dirty="0"/>
              <a:t> (short </a:t>
            </a:r>
            <a:r>
              <a:rPr lang="fr-FR" dirty="0" err="1"/>
              <a:t>term</a:t>
            </a:r>
            <a:r>
              <a:rPr lang="fr-FR" dirty="0"/>
              <a:t> memory, </a:t>
            </a:r>
            <a:r>
              <a:rPr lang="fr-FR" dirty="0" err="1"/>
              <a:t>updating</a:t>
            </a:r>
            <a:r>
              <a:rPr lang="fr-FR" dirty="0"/>
              <a:t>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Multiple </a:t>
            </a:r>
            <a:r>
              <a:rPr lang="fr-FR" dirty="0" err="1"/>
              <a:t>tasks</a:t>
            </a:r>
            <a:r>
              <a:rPr lang="fr-FR" dirty="0"/>
              <a:t> </a:t>
            </a:r>
            <a:r>
              <a:rPr lang="fr-FR" dirty="0" err="1"/>
              <a:t>exist</a:t>
            </a:r>
            <a:r>
              <a:rPr lang="fr-FR" dirty="0"/>
              <a:t> to </a:t>
            </a:r>
            <a:r>
              <a:rPr lang="fr-FR" dirty="0" err="1"/>
              <a:t>measure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</a:t>
            </a:r>
            <a:r>
              <a:rPr lang="fr-FR" sz="1100" i="1" dirty="0"/>
              <a:t>(Stroop, </a:t>
            </a:r>
            <a:r>
              <a:rPr lang="fr-FR" sz="1100" i="1" dirty="0" err="1"/>
              <a:t>flanker</a:t>
            </a:r>
            <a:r>
              <a:rPr lang="fr-FR" sz="1100" i="1" dirty="0"/>
              <a:t>, Simon, Go/</a:t>
            </a:r>
            <a:r>
              <a:rPr lang="fr-FR" sz="1100" i="1" dirty="0" err="1"/>
              <a:t>Nogo</a:t>
            </a:r>
            <a:r>
              <a:rPr lang="fr-FR" sz="1100" i="1" dirty="0"/>
              <a:t>, Stop-signal, ANT,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b="1" dirty="0" err="1"/>
              <a:t>Problem</a:t>
            </a: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Low </a:t>
            </a:r>
            <a:r>
              <a:rPr lang="fr-FR" dirty="0" err="1"/>
              <a:t>psychometric</a:t>
            </a:r>
            <a:r>
              <a:rPr lang="fr-FR" dirty="0"/>
              <a:t>-to-</a:t>
            </a:r>
            <a:r>
              <a:rPr lang="fr-FR" dirty="0" err="1"/>
              <a:t>behavior</a:t>
            </a:r>
            <a:r>
              <a:rPr lang="fr-FR" dirty="0"/>
              <a:t> </a:t>
            </a:r>
            <a:r>
              <a:rPr lang="fr-FR" dirty="0" err="1"/>
              <a:t>predictive</a:t>
            </a:r>
            <a:r>
              <a:rPr lang="fr-FR" dirty="0"/>
              <a:t> 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Low </a:t>
            </a:r>
            <a:r>
              <a:rPr lang="fr-FR" dirty="0" err="1"/>
              <a:t>correlation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various</a:t>
            </a:r>
            <a:r>
              <a:rPr lang="fr-FR" dirty="0"/>
              <a:t> </a:t>
            </a:r>
            <a:r>
              <a:rPr lang="fr-FR" dirty="0" err="1"/>
              <a:t>tasks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Low </a:t>
            </a:r>
            <a:r>
              <a:rPr lang="fr-FR" dirty="0" err="1"/>
              <a:t>reliability</a:t>
            </a:r>
            <a:r>
              <a:rPr lang="fr-FR" dirty="0"/>
              <a:t> of </a:t>
            </a:r>
            <a:r>
              <a:rPr lang="fr-FR" dirty="0" err="1"/>
              <a:t>tasks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Large </a:t>
            </a:r>
            <a:r>
              <a:rPr lang="fr-FR" dirty="0" err="1"/>
              <a:t>samples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comprehensive</a:t>
            </a:r>
            <a:r>
              <a:rPr lang="fr-FR" dirty="0"/>
              <a:t> batteries </a:t>
            </a:r>
            <a:r>
              <a:rPr lang="fr-FR" dirty="0" err="1"/>
              <a:t>difficult</a:t>
            </a:r>
            <a:r>
              <a:rPr lang="fr-F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b="1" dirty="0"/>
              <a:t>Solution(s)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 </a:t>
            </a:r>
            <a:r>
              <a:rPr lang="fr-FR" dirty="0" err="1"/>
              <a:t>approaches</a:t>
            </a:r>
            <a:r>
              <a:rPr lang="fr-FR" dirty="0"/>
              <a:t> (e.g., mixed </a:t>
            </a:r>
            <a:r>
              <a:rPr lang="fr-FR" dirty="0" err="1"/>
              <a:t>models</a:t>
            </a:r>
            <a:r>
              <a:rPr lang="fr-FR" dirty="0"/>
              <a:t>, </a:t>
            </a:r>
            <a:r>
              <a:rPr lang="fr-FR" dirty="0" err="1"/>
              <a:t>decision</a:t>
            </a:r>
            <a:r>
              <a:rPr lang="fr-FR" dirty="0"/>
              <a:t> </a:t>
            </a:r>
            <a:r>
              <a:rPr lang="fr-FR" dirty="0" err="1"/>
              <a:t>making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 – aka « </a:t>
            </a:r>
            <a:r>
              <a:rPr lang="fr-FR" dirty="0" err="1"/>
              <a:t>Sequential</a:t>
            </a:r>
            <a:r>
              <a:rPr lang="fr-FR" dirty="0"/>
              <a:t> Sampling </a:t>
            </a:r>
            <a:r>
              <a:rPr lang="fr-FR" dirty="0" err="1"/>
              <a:t>Models</a:t>
            </a:r>
            <a:r>
              <a:rPr lang="fr-FR" dirty="0"/>
              <a:t> »)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More </a:t>
            </a:r>
            <a:r>
              <a:rPr lang="fr-FR" dirty="0" err="1"/>
              <a:t>engaging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  (gamification?)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More </a:t>
            </a:r>
            <a:r>
              <a:rPr lang="fr-FR" dirty="0" err="1"/>
              <a:t>controlled</a:t>
            </a:r>
            <a:r>
              <a:rPr lang="fr-FR" dirty="0"/>
              <a:t> manipulations (</a:t>
            </a:r>
            <a:r>
              <a:rPr lang="fr-FR" dirty="0" err="1"/>
              <a:t>better</a:t>
            </a:r>
            <a:r>
              <a:rPr lang="fr-FR" dirty="0"/>
              <a:t> « control » conditions,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More </a:t>
            </a:r>
            <a:r>
              <a:rPr lang="fr-FR" dirty="0" err="1"/>
              <a:t>systematic</a:t>
            </a:r>
            <a:r>
              <a:rPr lang="fr-FR" dirty="0"/>
              <a:t> and </a:t>
            </a:r>
            <a:r>
              <a:rPr lang="fr-FR" dirty="0" err="1"/>
              <a:t>sequential</a:t>
            </a:r>
            <a:r>
              <a:rPr lang="fr-FR" dirty="0"/>
              <a:t> (</a:t>
            </a:r>
            <a:r>
              <a:rPr lang="fr-FR" u="sng" dirty="0"/>
              <a:t>additive</a:t>
            </a:r>
            <a:r>
              <a:rPr lang="fr-FR" dirty="0"/>
              <a:t>) quantification </a:t>
            </a:r>
            <a:r>
              <a:rPr lang="fr-FR" dirty="0" err="1"/>
              <a:t>procedure</a:t>
            </a:r>
            <a:endParaRPr lang="fr-FR" dirty="0"/>
          </a:p>
        </p:txBody>
      </p:sp>
      <p:pic>
        <p:nvPicPr>
          <p:cNvPr id="2050" name="Picture 2" descr="PPT - Investigating Global Brain Connectivity: Methods, Software, and  Findings PowerPoint Presentation - ID:1583761">
            <a:extLst>
              <a:ext uri="{FF2B5EF4-FFF2-40B4-BE49-F238E27FC236}">
                <a16:creationId xmlns:a16="http://schemas.microsoft.com/office/drawing/2014/main" id="{E453AD7F-DA26-90CC-EC7F-6D8AA2EB4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251" y="1555147"/>
            <a:ext cx="3039101" cy="227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68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2A8FB5-3A23-783F-66D8-C989FCEF4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38" y="891683"/>
            <a:ext cx="7139178" cy="49386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3FD034-143E-DFA1-F311-820F3D98F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206" y="1617580"/>
            <a:ext cx="2157844" cy="383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590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6AFE7B-1972-A6CA-D365-C52E86B0F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831850"/>
            <a:ext cx="3365741" cy="46242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72FD3C-729E-2D9E-1874-6FD705069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383" y="1092017"/>
            <a:ext cx="3664482" cy="3660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63E67B-D9A2-CA6F-A7F2-28E904AD6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3138" y="306640"/>
            <a:ext cx="4698183" cy="348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4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1B56A1-13A9-5D02-D048-7452CA848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555" y="2050867"/>
            <a:ext cx="2312045" cy="13257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DF5665E-C031-BF71-E7B5-0564FDDAEE8D}"/>
              </a:ext>
            </a:extLst>
          </p:cNvPr>
          <p:cNvSpPr/>
          <p:nvPr/>
        </p:nvSpPr>
        <p:spPr>
          <a:xfrm>
            <a:off x="2508250" y="1473200"/>
            <a:ext cx="1123305" cy="57766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fr-FR" sz="1200" dirty="0"/>
              <a:t>Sound of cold </a:t>
            </a:r>
            <a:r>
              <a:rPr lang="fr-FR" sz="1200" dirty="0" err="1"/>
              <a:t>metalic</a:t>
            </a:r>
            <a:r>
              <a:rPr lang="fr-FR" sz="1200" dirty="0"/>
              <a:t> </a:t>
            </a:r>
            <a:r>
              <a:rPr lang="fr-FR" sz="1200" dirty="0" err="1"/>
              <a:t>doors</a:t>
            </a:r>
            <a:r>
              <a:rPr lang="fr-FR" sz="1200" dirty="0"/>
              <a:t> </a:t>
            </a:r>
            <a:r>
              <a:rPr lang="fr-FR" sz="1200" dirty="0" err="1"/>
              <a:t>opening</a:t>
            </a:r>
            <a:endParaRPr lang="en-GB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0E35DA-CCC0-3F1D-902E-64C5C24D587E}"/>
              </a:ext>
            </a:extLst>
          </p:cNvPr>
          <p:cNvSpPr/>
          <p:nvPr/>
        </p:nvSpPr>
        <p:spPr>
          <a:xfrm>
            <a:off x="5949951" y="2051932"/>
            <a:ext cx="1301749" cy="132470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During</a:t>
            </a:r>
            <a:r>
              <a:rPr lang="fr-FR" sz="1200" dirty="0"/>
              <a:t> </a:t>
            </a:r>
            <a:r>
              <a:rPr lang="fr-FR" sz="1200" dirty="0" err="1"/>
              <a:t>your</a:t>
            </a:r>
            <a:r>
              <a:rPr lang="fr-FR" sz="1200" dirty="0"/>
              <a:t> last raid, </a:t>
            </a:r>
            <a:r>
              <a:rPr lang="fr-FR" sz="1200" dirty="0" err="1"/>
              <a:t>your</a:t>
            </a:r>
            <a:r>
              <a:rPr lang="fr-FR" sz="1200" dirty="0"/>
              <a:t> </a:t>
            </a:r>
            <a:r>
              <a:rPr lang="fr-FR" sz="1200" dirty="0" err="1"/>
              <a:t>hear</a:t>
            </a:r>
            <a:r>
              <a:rPr lang="fr-FR" sz="1200" dirty="0"/>
              <a:t> </a:t>
            </a:r>
            <a:r>
              <a:rPr lang="fr-FR" sz="1200" dirty="0" err="1"/>
              <a:t>something</a:t>
            </a:r>
            <a:r>
              <a:rPr lang="fr-FR" sz="1200" dirty="0"/>
              <a:t>. </a:t>
            </a:r>
            <a:endParaRPr lang="en-GB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9D98A5-FB43-27BB-CD8C-1D1CF53E8FA1}"/>
              </a:ext>
            </a:extLst>
          </p:cNvPr>
          <p:cNvSpPr/>
          <p:nvPr/>
        </p:nvSpPr>
        <p:spPr>
          <a:xfrm>
            <a:off x="77479" y="2050867"/>
            <a:ext cx="2430771" cy="130828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You are an </a:t>
            </a:r>
            <a:r>
              <a:rPr lang="fr-FR" sz="1200" dirty="0" err="1"/>
              <a:t>investigator</a:t>
            </a:r>
            <a:r>
              <a:rPr lang="fr-FR" sz="1200" dirty="0"/>
              <a:t> </a:t>
            </a:r>
            <a:r>
              <a:rPr lang="fr-FR" sz="1200" dirty="0" err="1"/>
              <a:t>tasked</a:t>
            </a:r>
            <a:r>
              <a:rPr lang="fr-FR" sz="1200" dirty="0"/>
              <a:t> </a:t>
            </a:r>
            <a:r>
              <a:rPr lang="fr-FR" sz="1200" dirty="0" err="1"/>
              <a:t>with</a:t>
            </a:r>
            <a:r>
              <a:rPr lang="fr-FR" sz="1200" dirty="0"/>
              <a:t> </a:t>
            </a:r>
            <a:r>
              <a:rPr lang="fr-FR" sz="1200" dirty="0" err="1"/>
              <a:t>bringing</a:t>
            </a:r>
            <a:r>
              <a:rPr lang="fr-FR" sz="1200" dirty="0"/>
              <a:t> down </a:t>
            </a:r>
            <a:r>
              <a:rPr lang="fr-FR" sz="1200" dirty="0" err="1"/>
              <a:t>criminals</a:t>
            </a:r>
            <a:r>
              <a:rPr lang="fr-FR" sz="1200" dirty="0"/>
              <a:t> </a:t>
            </a:r>
            <a:r>
              <a:rPr lang="fr-FR" sz="1200" dirty="0" err="1"/>
              <a:t>that</a:t>
            </a:r>
            <a:r>
              <a:rPr lang="fr-FR" sz="1200" dirty="0"/>
              <a:t> </a:t>
            </a:r>
            <a:r>
              <a:rPr lang="fr-FR" sz="1200" dirty="0" err="1"/>
              <a:t>mistreat</a:t>
            </a:r>
            <a:r>
              <a:rPr lang="fr-FR" sz="1200" dirty="0"/>
              <a:t> </a:t>
            </a:r>
            <a:r>
              <a:rPr lang="fr-FR" sz="1200" dirty="0" err="1"/>
              <a:t>animals</a:t>
            </a:r>
            <a:r>
              <a:rPr lang="fr-FR" sz="1200" dirty="0"/>
              <a:t>.  </a:t>
            </a:r>
            <a:endParaRPr lang="en-GB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FA65BF-50AE-FE92-C15F-8585C24C3695}"/>
              </a:ext>
            </a:extLst>
          </p:cNvPr>
          <p:cNvSpPr/>
          <p:nvPr/>
        </p:nvSpPr>
        <p:spPr>
          <a:xfrm>
            <a:off x="0" y="1096"/>
            <a:ext cx="2990850" cy="140225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headEnd type="none" w="med" len="med"/>
            <a:tailEnd type="none" w="med" len="med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 err="1"/>
              <a:t>Doggo</a:t>
            </a:r>
            <a:r>
              <a:rPr lang="fr-FR" sz="900" b="1" dirty="0"/>
              <a:t> / </a:t>
            </a:r>
            <a:r>
              <a:rPr lang="fr-FR" sz="900" b="1" dirty="0" err="1"/>
              <a:t>Nogo</a:t>
            </a:r>
            <a:endParaRPr lang="fr-FR" sz="900" b="1" dirty="0"/>
          </a:p>
          <a:p>
            <a:pPr algn="ctr"/>
            <a:r>
              <a:rPr lang="fr-FR" sz="900" dirty="0"/>
              <a:t>This </a:t>
            </a:r>
            <a:r>
              <a:rPr lang="fr-FR" sz="900" dirty="0" err="1"/>
              <a:t>game</a:t>
            </a:r>
            <a:r>
              <a:rPr lang="fr-FR" sz="900" dirty="0"/>
              <a:t> </a:t>
            </a:r>
            <a:r>
              <a:rPr lang="fr-FR" sz="900" dirty="0" err="1"/>
              <a:t>was</a:t>
            </a:r>
            <a:r>
              <a:rPr lang="fr-FR" sz="900" dirty="0"/>
              <a:t> </a:t>
            </a:r>
            <a:r>
              <a:rPr lang="fr-FR" sz="900" dirty="0" err="1"/>
              <a:t>designed</a:t>
            </a:r>
            <a:r>
              <a:rPr lang="fr-FR" sz="900" dirty="0"/>
              <a:t> by </a:t>
            </a:r>
            <a:r>
              <a:rPr lang="fr-FR" sz="900" dirty="0" err="1"/>
              <a:t>psychologists</a:t>
            </a:r>
            <a:r>
              <a:rPr lang="fr-FR" sz="900" dirty="0"/>
              <a:t> to </a:t>
            </a:r>
            <a:r>
              <a:rPr lang="fr-FR" sz="900" dirty="0" err="1"/>
              <a:t>accurately</a:t>
            </a:r>
            <a:r>
              <a:rPr lang="fr-FR" sz="900" dirty="0"/>
              <a:t> </a:t>
            </a:r>
            <a:r>
              <a:rPr lang="fr-FR" sz="900" dirty="0" err="1"/>
              <a:t>assess</a:t>
            </a:r>
            <a:r>
              <a:rPr lang="fr-FR" sz="900" dirty="0"/>
              <a:t> </a:t>
            </a:r>
            <a:r>
              <a:rPr lang="fr-FR" sz="900" dirty="0" err="1"/>
              <a:t>your</a:t>
            </a:r>
            <a:r>
              <a:rPr lang="fr-FR" sz="900" dirty="0"/>
              <a:t> cognitive reflexes. </a:t>
            </a:r>
            <a:r>
              <a:rPr lang="fr-FR" sz="900" dirty="0" err="1"/>
              <a:t>After</a:t>
            </a:r>
            <a:r>
              <a:rPr lang="fr-FR" sz="900" dirty="0"/>
              <a:t> </a:t>
            </a:r>
            <a:r>
              <a:rPr lang="fr-FR" sz="900" dirty="0" err="1"/>
              <a:t>each</a:t>
            </a:r>
            <a:r>
              <a:rPr lang="fr-FR" sz="900" dirty="0"/>
              <a:t> </a:t>
            </a:r>
            <a:r>
              <a:rPr lang="fr-FR" sz="900" dirty="0" err="1"/>
              <a:t>level</a:t>
            </a:r>
            <a:r>
              <a:rPr lang="fr-FR" sz="900" dirty="0"/>
              <a:t>, </a:t>
            </a:r>
            <a:r>
              <a:rPr lang="fr-FR" sz="900" dirty="0" err="1"/>
              <a:t>you</a:t>
            </a:r>
            <a:r>
              <a:rPr lang="fr-FR" sz="900" dirty="0"/>
              <a:t> </a:t>
            </a:r>
            <a:r>
              <a:rPr lang="fr-FR" sz="900" dirty="0" err="1"/>
              <a:t>will</a:t>
            </a:r>
            <a:r>
              <a:rPr lang="fr-FR" sz="900" dirty="0"/>
              <a:t> </a:t>
            </a:r>
            <a:r>
              <a:rPr lang="fr-FR" sz="900" dirty="0" err="1"/>
              <a:t>be</a:t>
            </a:r>
            <a:r>
              <a:rPr lang="fr-FR" sz="900" dirty="0"/>
              <a:t> </a:t>
            </a:r>
            <a:r>
              <a:rPr lang="fr-FR" sz="900" dirty="0" err="1"/>
              <a:t>told</a:t>
            </a:r>
            <a:r>
              <a:rPr lang="fr-FR" sz="900" dirty="0"/>
              <a:t> how </a:t>
            </a:r>
            <a:r>
              <a:rPr lang="fr-FR" sz="900" dirty="0" err="1"/>
              <a:t>well</a:t>
            </a:r>
            <a:r>
              <a:rPr lang="fr-FR" sz="900" dirty="0"/>
              <a:t> </a:t>
            </a:r>
            <a:r>
              <a:rPr lang="fr-FR" sz="900" dirty="0" err="1"/>
              <a:t>you</a:t>
            </a:r>
            <a:r>
              <a:rPr lang="fr-FR" sz="900" dirty="0"/>
              <a:t> </a:t>
            </a:r>
            <a:r>
              <a:rPr lang="fr-FR" sz="900" dirty="0" err="1"/>
              <a:t>did</a:t>
            </a:r>
            <a:r>
              <a:rPr lang="fr-FR" sz="900" dirty="0"/>
              <a:t> </a:t>
            </a:r>
            <a:r>
              <a:rPr lang="fr-FR" sz="900" dirty="0" err="1"/>
              <a:t>compared</a:t>
            </a:r>
            <a:r>
              <a:rPr lang="fr-FR" sz="900" dirty="0"/>
              <a:t> to </a:t>
            </a:r>
            <a:r>
              <a:rPr lang="fr-FR" sz="900" dirty="0" err="1"/>
              <a:t>others</a:t>
            </a:r>
            <a:r>
              <a:rPr lang="fr-FR" sz="900" dirty="0"/>
              <a:t>.</a:t>
            </a:r>
          </a:p>
          <a:p>
            <a:pPr algn="ctr"/>
            <a:endParaRPr lang="fr-FR" sz="900" dirty="0"/>
          </a:p>
          <a:p>
            <a:pPr algn="ctr"/>
            <a:r>
              <a:rPr lang="fr-FR" sz="900" dirty="0"/>
              <a:t>By </a:t>
            </a:r>
            <a:r>
              <a:rPr lang="fr-FR" sz="900" dirty="0" err="1"/>
              <a:t>playing</a:t>
            </a:r>
            <a:r>
              <a:rPr lang="fr-FR" sz="900" dirty="0"/>
              <a:t>, </a:t>
            </a:r>
            <a:r>
              <a:rPr lang="fr-FR" sz="900" dirty="0" err="1"/>
              <a:t>you</a:t>
            </a:r>
            <a:r>
              <a:rPr lang="fr-FR" sz="900" dirty="0"/>
              <a:t> </a:t>
            </a:r>
            <a:r>
              <a:rPr lang="fr-FR" sz="900" dirty="0" err="1"/>
              <a:t>agree</a:t>
            </a:r>
            <a:r>
              <a:rPr lang="fr-FR" sz="900" dirty="0"/>
              <a:t> </a:t>
            </a:r>
            <a:r>
              <a:rPr lang="fr-FR" sz="900" dirty="0" err="1"/>
              <a:t>that</a:t>
            </a:r>
            <a:r>
              <a:rPr lang="fr-FR" sz="900" dirty="0"/>
              <a:t> </a:t>
            </a:r>
            <a:r>
              <a:rPr lang="fr-FR" sz="900" dirty="0" err="1"/>
              <a:t>your</a:t>
            </a:r>
            <a:r>
              <a:rPr lang="fr-FR" sz="900" dirty="0"/>
              <a:t> data </a:t>
            </a:r>
            <a:r>
              <a:rPr lang="fr-FR" sz="900" dirty="0" err="1"/>
              <a:t>will</a:t>
            </a:r>
            <a:r>
              <a:rPr lang="fr-FR" sz="900" dirty="0"/>
              <a:t> </a:t>
            </a:r>
            <a:r>
              <a:rPr lang="fr-FR" sz="900" dirty="0" err="1"/>
              <a:t>be</a:t>
            </a:r>
            <a:r>
              <a:rPr lang="fr-FR" sz="900" dirty="0"/>
              <a:t> </a:t>
            </a:r>
            <a:r>
              <a:rPr lang="fr-FR" sz="900" dirty="0" err="1"/>
              <a:t>anonymously</a:t>
            </a:r>
            <a:r>
              <a:rPr lang="fr-FR" sz="900" dirty="0"/>
              <a:t> </a:t>
            </a:r>
            <a:r>
              <a:rPr lang="fr-FR" sz="900" dirty="0" err="1"/>
              <a:t>stored</a:t>
            </a:r>
            <a:r>
              <a:rPr lang="fr-FR" sz="900" dirty="0"/>
              <a:t> for </a:t>
            </a:r>
            <a:r>
              <a:rPr lang="fr-FR" sz="900" dirty="0" err="1"/>
              <a:t>scientific</a:t>
            </a:r>
            <a:r>
              <a:rPr lang="fr-FR" sz="900" dirty="0"/>
              <a:t> </a:t>
            </a:r>
            <a:r>
              <a:rPr lang="fr-FR" sz="900" dirty="0" err="1"/>
              <a:t>research</a:t>
            </a:r>
            <a:r>
              <a:rPr lang="fr-FR" sz="900" dirty="0"/>
              <a:t>. Read the full consent </a:t>
            </a:r>
            <a:r>
              <a:rPr lang="fr-FR" sz="900" dirty="0" err="1"/>
              <a:t>form</a:t>
            </a:r>
            <a:r>
              <a:rPr lang="fr-FR" sz="900" dirty="0"/>
              <a:t> [</a:t>
            </a:r>
            <a:r>
              <a:rPr lang="fr-FR" sz="900" dirty="0" err="1"/>
              <a:t>here</a:t>
            </a:r>
            <a:r>
              <a:rPr lang="fr-FR" sz="900" dirty="0"/>
              <a:t>]</a:t>
            </a:r>
            <a:endParaRPr lang="en-GB" sz="9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43257C-A851-0A36-144A-C5F99DA8A1AE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 flipH="1">
            <a:off x="1292865" y="1403350"/>
            <a:ext cx="202560" cy="647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2CFFEB3-45BD-F8F4-B7F2-D750687FC881}"/>
              </a:ext>
            </a:extLst>
          </p:cNvPr>
          <p:cNvSpPr/>
          <p:nvPr/>
        </p:nvSpPr>
        <p:spPr>
          <a:xfrm>
            <a:off x="7251700" y="1473200"/>
            <a:ext cx="1123305" cy="57766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fr-FR" sz="1200" dirty="0"/>
              <a:t>Dog </a:t>
            </a:r>
            <a:r>
              <a:rPr lang="fr-FR" sz="1200" dirty="0" err="1"/>
              <a:t>whining</a:t>
            </a:r>
            <a:endParaRPr lang="en-GB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1B6302-A34B-F30C-40A4-0C1EDAED3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005" y="2050867"/>
            <a:ext cx="2312045" cy="1325772"/>
          </a:xfrm>
          <a:prstGeom prst="rect">
            <a:avLst/>
          </a:prstGeom>
        </p:spPr>
      </p:pic>
      <p:pic>
        <p:nvPicPr>
          <p:cNvPr id="15" name="Picture 14" descr="A cartoon of a dog skeleton&#10;&#10;Description automatically generated">
            <a:extLst>
              <a:ext uri="{FF2B5EF4-FFF2-40B4-BE49-F238E27FC236}">
                <a16:creationId xmlns:a16="http://schemas.microsoft.com/office/drawing/2014/main" id="{DC6750C4-5C28-96E9-93C7-BECC3FA9E9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145" y="2717260"/>
            <a:ext cx="575336" cy="57533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0047424-1C60-AB29-354E-E900788978F7}"/>
              </a:ext>
            </a:extLst>
          </p:cNvPr>
          <p:cNvSpPr/>
          <p:nvPr/>
        </p:nvSpPr>
        <p:spPr>
          <a:xfrm>
            <a:off x="10693401" y="2051932"/>
            <a:ext cx="1301749" cy="132470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You </a:t>
            </a:r>
            <a:r>
              <a:rPr lang="fr-FR" sz="1200" dirty="0" err="1"/>
              <a:t>decide</a:t>
            </a:r>
            <a:r>
              <a:rPr lang="fr-FR" sz="1200" dirty="0"/>
              <a:t> to </a:t>
            </a:r>
            <a:r>
              <a:rPr lang="fr-FR" sz="1200" dirty="0" err="1"/>
              <a:t>take</a:t>
            </a:r>
            <a:r>
              <a:rPr lang="fr-FR" sz="1200" dirty="0"/>
              <a:t> </a:t>
            </a:r>
            <a:r>
              <a:rPr lang="fr-FR" sz="1200" dirty="0" err="1"/>
              <a:t>him</a:t>
            </a:r>
            <a:r>
              <a:rPr lang="fr-FR" sz="1200" dirty="0"/>
              <a:t> home, and </a:t>
            </a:r>
            <a:r>
              <a:rPr lang="fr-FR" sz="1200" dirty="0" err="1"/>
              <a:t>name</a:t>
            </a:r>
            <a:r>
              <a:rPr lang="fr-FR" sz="1200" dirty="0"/>
              <a:t> </a:t>
            </a:r>
            <a:r>
              <a:rPr lang="fr-FR" sz="1200" dirty="0" err="1"/>
              <a:t>him</a:t>
            </a:r>
            <a:r>
              <a:rPr lang="fr-FR" sz="1200" dirty="0"/>
              <a:t>…</a:t>
            </a:r>
            <a:endParaRPr lang="en-GB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0D2FD1-3090-1CAE-FD86-80D2321DEC21}"/>
              </a:ext>
            </a:extLst>
          </p:cNvPr>
          <p:cNvSpPr/>
          <p:nvPr/>
        </p:nvSpPr>
        <p:spPr>
          <a:xfrm>
            <a:off x="77479" y="3591080"/>
            <a:ext cx="2430771" cy="130828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Doggo</a:t>
            </a:r>
            <a:endParaRPr lang="en-GB" sz="1200" b="1" dirty="0"/>
          </a:p>
        </p:txBody>
      </p:sp>
      <p:pic>
        <p:nvPicPr>
          <p:cNvPr id="19" name="Picture 18" descr="A garden with a small house and a path&#10;&#10;Description automatically generated">
            <a:extLst>
              <a:ext uri="{FF2B5EF4-FFF2-40B4-BE49-F238E27FC236}">
                <a16:creationId xmlns:a16="http://schemas.microsoft.com/office/drawing/2014/main" id="{7CCA5E2A-9E6E-E4A5-6EDA-C78765C81B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556" y="3591081"/>
            <a:ext cx="2318396" cy="132479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7CBF5B9-1E3D-8C98-9F6A-A4A31A584ACC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2508250" y="2705009"/>
            <a:ext cx="1123305" cy="8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8369D6B-A2EF-368E-8337-62BF88D8EB20}"/>
              </a:ext>
            </a:extLst>
          </p:cNvPr>
          <p:cNvCxnSpPr>
            <a:cxnSpLocks/>
          </p:cNvCxnSpPr>
          <p:nvPr/>
        </p:nvCxnSpPr>
        <p:spPr>
          <a:xfrm>
            <a:off x="7258051" y="2715819"/>
            <a:ext cx="1123305" cy="8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FE170BA-17F0-9EFB-B26A-406AF8251392}"/>
              </a:ext>
            </a:extLst>
          </p:cNvPr>
          <p:cNvCxnSpPr>
            <a:cxnSpLocks/>
          </p:cNvCxnSpPr>
          <p:nvPr/>
        </p:nvCxnSpPr>
        <p:spPr>
          <a:xfrm>
            <a:off x="2508249" y="4236478"/>
            <a:ext cx="1123305" cy="8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A3489F4-0677-75A1-EAAA-AD0485DF2C9B}"/>
              </a:ext>
            </a:extLst>
          </p:cNvPr>
          <p:cNvSpPr/>
          <p:nvPr/>
        </p:nvSpPr>
        <p:spPr>
          <a:xfrm>
            <a:off x="5943600" y="3591172"/>
            <a:ext cx="2136843" cy="134144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Doggo</a:t>
            </a:r>
            <a:r>
              <a:rPr lang="fr-FR" sz="1200" dirty="0"/>
              <a:t> </a:t>
            </a:r>
            <a:r>
              <a:rPr lang="fr-FR" sz="1200" dirty="0" err="1"/>
              <a:t>is</a:t>
            </a:r>
            <a:r>
              <a:rPr lang="fr-FR" sz="1200" dirty="0"/>
              <a:t> in </a:t>
            </a:r>
            <a:r>
              <a:rPr lang="fr-FR" sz="1200" dirty="0" err="1"/>
              <a:t>need</a:t>
            </a:r>
            <a:r>
              <a:rPr lang="fr-FR" sz="1200" dirty="0"/>
              <a:t> of urgent care and </a:t>
            </a:r>
            <a:r>
              <a:rPr lang="fr-FR" sz="1200" dirty="0" err="1"/>
              <a:t>feeding</a:t>
            </a:r>
            <a:r>
              <a:rPr lang="fr-FR" sz="1200" dirty="0"/>
              <a:t>.</a:t>
            </a:r>
          </a:p>
          <a:p>
            <a:pPr algn="ctr"/>
            <a:endParaRPr lang="fr-FR" sz="1200" dirty="0"/>
          </a:p>
          <a:p>
            <a:pPr algn="ctr"/>
            <a:r>
              <a:rPr lang="fr-FR" sz="1200" dirty="0"/>
              <a:t>Help </a:t>
            </a:r>
            <a:r>
              <a:rPr lang="fr-FR" sz="1200" dirty="0" err="1"/>
              <a:t>him</a:t>
            </a:r>
            <a:r>
              <a:rPr lang="fr-FR" sz="1200" dirty="0"/>
              <a:t> </a:t>
            </a:r>
            <a:r>
              <a:rPr lang="fr-FR" sz="1200" dirty="0" err="1"/>
              <a:t>get</a:t>
            </a:r>
            <a:r>
              <a:rPr lang="fr-FR" sz="1200" dirty="0"/>
              <a:t> as </a:t>
            </a:r>
            <a:r>
              <a:rPr lang="fr-FR" sz="1200" dirty="0" err="1"/>
              <a:t>many</a:t>
            </a:r>
            <a:r>
              <a:rPr lang="fr-FR" sz="1200" dirty="0"/>
              <a:t> </a:t>
            </a:r>
            <a:r>
              <a:rPr lang="fr-FR" sz="1200" dirty="0" err="1"/>
              <a:t>bones</a:t>
            </a:r>
            <a:r>
              <a:rPr lang="fr-FR" sz="1200" dirty="0"/>
              <a:t> as possible by pressing the down </a:t>
            </a:r>
            <a:r>
              <a:rPr lang="fr-FR" sz="1200" dirty="0" err="1"/>
              <a:t>arrow</a:t>
            </a:r>
            <a:r>
              <a:rPr lang="fr-FR" sz="1200" dirty="0"/>
              <a:t> (↓) as fast as possible. </a:t>
            </a:r>
            <a:endParaRPr lang="en-GB" sz="1200" dirty="0"/>
          </a:p>
        </p:txBody>
      </p:sp>
      <p:pic>
        <p:nvPicPr>
          <p:cNvPr id="27" name="Picture 26" descr="A cartoon of a dog skeleton&#10;&#10;Description automatically generated">
            <a:extLst>
              <a:ext uri="{FF2B5EF4-FFF2-40B4-BE49-F238E27FC236}">
                <a16:creationId xmlns:a16="http://schemas.microsoft.com/office/drawing/2014/main" id="{1A8B7093-424E-C2CD-E3F4-9854C6EF81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626" y="4236478"/>
            <a:ext cx="575336" cy="575336"/>
          </a:xfrm>
          <a:prstGeom prst="rect">
            <a:avLst/>
          </a:prstGeom>
        </p:spPr>
      </p:pic>
      <p:pic>
        <p:nvPicPr>
          <p:cNvPr id="28" name="Picture 27" descr="A garden with a small house and a path&#10;&#10;Description automatically generated">
            <a:extLst>
              <a:ext uri="{FF2B5EF4-FFF2-40B4-BE49-F238E27FC236}">
                <a16:creationId xmlns:a16="http://schemas.microsoft.com/office/drawing/2014/main" id="{9FB2DF6C-D4B1-2D3D-9216-FA6D29B9C5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283" y="3591080"/>
            <a:ext cx="2318396" cy="1324798"/>
          </a:xfrm>
          <a:prstGeom prst="rect">
            <a:avLst/>
          </a:prstGeom>
        </p:spPr>
      </p:pic>
      <p:pic>
        <p:nvPicPr>
          <p:cNvPr id="29" name="Picture 28" descr="A cartoon of a dog skeleton&#10;&#10;Description automatically generated">
            <a:extLst>
              <a:ext uri="{FF2B5EF4-FFF2-40B4-BE49-F238E27FC236}">
                <a16:creationId xmlns:a16="http://schemas.microsoft.com/office/drawing/2014/main" id="{F8569DB1-09FF-C59F-1559-E30E602FC3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353" y="4236477"/>
            <a:ext cx="575336" cy="57533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039F18E-A730-40C3-0EBD-29B96EE3FA4D}"/>
              </a:ext>
            </a:extLst>
          </p:cNvPr>
          <p:cNvSpPr/>
          <p:nvPr/>
        </p:nvSpPr>
        <p:spPr>
          <a:xfrm>
            <a:off x="8737059" y="3243057"/>
            <a:ext cx="2136843" cy="13414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Ready</a:t>
            </a:r>
            <a:r>
              <a:rPr lang="fr-FR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? </a:t>
            </a:r>
          </a:p>
          <a:p>
            <a:pPr algn="ctr"/>
            <a:r>
              <a:rPr lang="fr-FR" sz="140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Press</a:t>
            </a:r>
            <a:r>
              <a:rPr lang="fr-FR" sz="1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↓ to start </a:t>
            </a:r>
            <a:endParaRPr lang="en-GB" sz="140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2081820-B229-31E1-96E9-72D6FE065D1B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 flipV="1">
            <a:off x="8080443" y="4253479"/>
            <a:ext cx="565840" cy="8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8990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394380-8173-D3D5-4971-40B5895041A2}"/>
              </a:ext>
            </a:extLst>
          </p:cNvPr>
          <p:cNvSpPr/>
          <p:nvPr/>
        </p:nvSpPr>
        <p:spPr>
          <a:xfrm>
            <a:off x="0" y="1688636"/>
            <a:ext cx="12192000" cy="34773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600" dirty="0"/>
              <a:t>Cognitive </a:t>
            </a:r>
            <a:r>
              <a:rPr lang="fr-FR" sz="3600" dirty="0" err="1"/>
              <a:t>Statistical</a:t>
            </a:r>
            <a:r>
              <a:rPr lang="fr-FR" sz="3600" dirty="0"/>
              <a:t> </a:t>
            </a:r>
            <a:r>
              <a:rPr lang="fr-FR" sz="3600" dirty="0" err="1"/>
              <a:t>Models</a:t>
            </a:r>
            <a:r>
              <a:rPr lang="fr-FR" sz="3600" dirty="0"/>
              <a:t> for </a:t>
            </a:r>
          </a:p>
          <a:p>
            <a:pPr algn="ctr"/>
            <a:r>
              <a:rPr lang="fr-FR" sz="3600" dirty="0" err="1"/>
              <a:t>Computational</a:t>
            </a:r>
            <a:r>
              <a:rPr lang="fr-FR" sz="3600" dirty="0"/>
              <a:t> </a:t>
            </a:r>
            <a:r>
              <a:rPr lang="fr-FR" sz="3600" dirty="0" err="1"/>
              <a:t>Neuropsychology</a:t>
            </a:r>
            <a:r>
              <a:rPr lang="fr-FR" sz="3600" dirty="0"/>
              <a:t> 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2649736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34E636-DF49-1044-1517-974FEAEDBE74}"/>
              </a:ext>
            </a:extLst>
          </p:cNvPr>
          <p:cNvSpPr txBox="1"/>
          <p:nvPr/>
        </p:nvSpPr>
        <p:spPr>
          <a:xfrm>
            <a:off x="320228" y="976348"/>
            <a:ext cx="795376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 err="1"/>
              <a:t>Neuropsychology</a:t>
            </a:r>
            <a:endParaRPr lang="fr-FR" sz="16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/>
              <a:t>Topic</a:t>
            </a:r>
            <a:r>
              <a:rPr lang="fr-FR" sz="1600" dirty="0"/>
              <a:t>: </a:t>
            </a:r>
            <a:r>
              <a:rPr lang="fr-FR" sz="1600" dirty="0" err="1"/>
              <a:t>Study</a:t>
            </a:r>
            <a:r>
              <a:rPr lang="fr-FR" sz="1600" dirty="0"/>
              <a:t> of the </a:t>
            </a:r>
            <a:r>
              <a:rPr lang="fr-FR" sz="1600" dirty="0" err="1"/>
              <a:t>relationship</a:t>
            </a:r>
            <a:r>
              <a:rPr lang="fr-FR" sz="1600" dirty="0"/>
              <a:t> </a:t>
            </a:r>
            <a:r>
              <a:rPr lang="fr-FR" sz="1600" dirty="0" err="1"/>
              <a:t>between</a:t>
            </a:r>
            <a:r>
              <a:rPr lang="fr-FR" sz="1600" dirty="0"/>
              <a:t> the </a:t>
            </a:r>
            <a:r>
              <a:rPr lang="fr-FR" sz="1600" dirty="0" err="1"/>
              <a:t>brain</a:t>
            </a:r>
            <a:r>
              <a:rPr lang="fr-FR" sz="1600" dirty="0"/>
              <a:t> and </a:t>
            </a:r>
            <a:r>
              <a:rPr lang="fr-FR" sz="1600" dirty="0" err="1"/>
              <a:t>behaviour</a:t>
            </a: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/>
              <a:t>Method: </a:t>
            </a:r>
            <a:r>
              <a:rPr lang="fr-FR" sz="1600" dirty="0" err="1"/>
              <a:t>Measurement</a:t>
            </a:r>
            <a:r>
              <a:rPr lang="fr-FR" sz="1600" dirty="0"/>
              <a:t> of </a:t>
            </a:r>
            <a:r>
              <a:rPr lang="fr-FR" sz="1600" dirty="0" err="1"/>
              <a:t>behaviour</a:t>
            </a:r>
            <a:r>
              <a:rPr lang="fr-FR" sz="1600" dirty="0"/>
              <a:t> for </a:t>
            </a:r>
            <a:r>
              <a:rPr lang="fr-FR" sz="1600" dirty="0" err="1"/>
              <a:t>inference</a:t>
            </a:r>
            <a:r>
              <a:rPr lang="fr-FR" sz="1600" dirty="0"/>
              <a:t> about the </a:t>
            </a:r>
            <a:r>
              <a:rPr lang="fr-FR" sz="1600" dirty="0" err="1"/>
              <a:t>brain</a:t>
            </a: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 err="1"/>
              <a:t>Domains</a:t>
            </a:r>
            <a:r>
              <a:rPr lang="fr-FR" sz="1600" b="1" dirty="0"/>
              <a:t>: </a:t>
            </a:r>
            <a:r>
              <a:rPr lang="fr-FR" sz="1600" dirty="0"/>
              <a:t>Fundamental (</a:t>
            </a:r>
            <a:r>
              <a:rPr lang="fr-FR" sz="1600" dirty="0" err="1"/>
              <a:t>understanding</a:t>
            </a:r>
            <a:r>
              <a:rPr lang="fr-FR" sz="1600" dirty="0"/>
              <a:t> the </a:t>
            </a:r>
            <a:r>
              <a:rPr lang="fr-FR" sz="1600" dirty="0" err="1"/>
              <a:t>relationship</a:t>
            </a:r>
            <a:r>
              <a:rPr lang="fr-FR" sz="1600" dirty="0"/>
              <a:t>) and </a:t>
            </a:r>
            <a:r>
              <a:rPr lang="fr-FR" sz="1600" dirty="0" err="1"/>
              <a:t>Applied</a:t>
            </a:r>
            <a:r>
              <a:rPr lang="fr-FR" sz="1600" dirty="0"/>
              <a:t> (i.e., </a:t>
            </a:r>
            <a:r>
              <a:rPr lang="fr-FR" sz="1600" dirty="0" err="1"/>
              <a:t>clinical</a:t>
            </a:r>
            <a:r>
              <a:rPr lang="fr-FR" sz="1600" dirty="0"/>
              <a:t> </a:t>
            </a:r>
            <a:r>
              <a:rPr lang="fr-FR" sz="1600" dirty="0" err="1"/>
              <a:t>neuropsychology</a:t>
            </a:r>
            <a:r>
              <a:rPr lang="fr-FR" sz="1600" dirty="0"/>
              <a:t>: usage of the </a:t>
            </a:r>
            <a:r>
              <a:rPr lang="fr-FR" sz="1600" dirty="0" err="1"/>
              <a:t>knowledge</a:t>
            </a:r>
            <a:r>
              <a:rPr lang="fr-FR" sz="1600" dirty="0"/>
              <a:t> to diagnose and </a:t>
            </a:r>
            <a:r>
              <a:rPr lang="fr-FR" sz="1600" dirty="0" err="1"/>
              <a:t>rehabilitate</a:t>
            </a:r>
            <a:r>
              <a:rPr lang="fr-FR" sz="1600" dirty="0"/>
              <a:t> cognitive </a:t>
            </a:r>
            <a:r>
              <a:rPr lang="fr-FR" sz="1600" dirty="0" err="1"/>
              <a:t>deficits</a:t>
            </a:r>
            <a:r>
              <a:rPr lang="fr-FR" sz="16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err="1"/>
              <a:t>Problems</a:t>
            </a:r>
            <a:r>
              <a:rPr lang="fr-FR" sz="1600" dirty="0"/>
              <a:t>: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600" dirty="0"/>
              <a:t>Relies on </a:t>
            </a:r>
            <a:r>
              <a:rPr lang="fr-FR" sz="1600" dirty="0" err="1"/>
              <a:t>outdated</a:t>
            </a:r>
            <a:r>
              <a:rPr lang="fr-FR" sz="1600" dirty="0"/>
              <a:t> </a:t>
            </a:r>
            <a:r>
              <a:rPr lang="fr-FR" sz="1600" dirty="0" err="1"/>
              <a:t>models</a:t>
            </a:r>
            <a:r>
              <a:rPr lang="fr-FR" sz="1600" dirty="0"/>
              <a:t> of the </a:t>
            </a:r>
            <a:r>
              <a:rPr lang="fr-FR" sz="1600" dirty="0" err="1"/>
              <a:t>brain</a:t>
            </a:r>
            <a:endParaRPr lang="fr-FR" sz="1600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600" dirty="0"/>
              <a:t>Relies on </a:t>
            </a:r>
            <a:r>
              <a:rPr lang="fr-FR" sz="1600" dirty="0" err="1"/>
              <a:t>unreliable</a:t>
            </a:r>
            <a:r>
              <a:rPr lang="fr-FR" sz="1600" dirty="0"/>
              <a:t> </a:t>
            </a:r>
            <a:r>
              <a:rPr lang="fr-FR" sz="1600" dirty="0" err="1"/>
              <a:t>psychometric</a:t>
            </a:r>
            <a:r>
              <a:rPr lang="fr-FR" sz="1600" dirty="0"/>
              <a:t> </a:t>
            </a:r>
            <a:r>
              <a:rPr lang="fr-FR" sz="1600" dirty="0" err="1"/>
              <a:t>tools</a:t>
            </a:r>
            <a:r>
              <a:rPr lang="fr-FR" sz="1600" dirty="0"/>
              <a:t> and </a:t>
            </a:r>
            <a:r>
              <a:rPr lang="fr-FR" sz="1600" dirty="0" err="1"/>
              <a:t>paradigms</a:t>
            </a:r>
            <a:endParaRPr lang="fr-FR" sz="1600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600" dirty="0"/>
              <a:t>Relies on suboptimal quantification and classification </a:t>
            </a:r>
            <a:r>
              <a:rPr lang="fr-FR" sz="1600" dirty="0" err="1"/>
              <a:t>methods</a:t>
            </a:r>
            <a:endParaRPr lang="fr-FR" sz="1600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fr-FR" sz="1600" dirty="0"/>
          </a:p>
          <a:p>
            <a:r>
              <a:rPr lang="fr-FR" sz="1600" dirty="0" err="1"/>
              <a:t>Computational</a:t>
            </a:r>
            <a:r>
              <a:rPr lang="fr-FR" sz="1600" dirty="0"/>
              <a:t> </a:t>
            </a:r>
            <a:r>
              <a:rPr lang="fr-FR" sz="1600" dirty="0" err="1"/>
              <a:t>Neuropsychology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New </a:t>
            </a:r>
            <a:r>
              <a:rPr lang="fr-FR" sz="1600" dirty="0" err="1"/>
              <a:t>tasks</a:t>
            </a:r>
            <a:r>
              <a:rPr lang="fr-FR" sz="1600" dirty="0"/>
              <a:t> </a:t>
            </a:r>
            <a:r>
              <a:rPr lang="fr-FR" sz="1600" dirty="0" err="1"/>
              <a:t>that</a:t>
            </a:r>
            <a:r>
              <a:rPr lang="fr-FR" sz="1600" dirty="0"/>
              <a:t> </a:t>
            </a:r>
            <a:r>
              <a:rPr lang="fr-FR" sz="1600" dirty="0" err="1"/>
              <a:t>target</a:t>
            </a:r>
            <a:r>
              <a:rPr lang="fr-FR" sz="1600" dirty="0"/>
              <a:t> </a:t>
            </a:r>
            <a:r>
              <a:rPr lang="fr-FR" sz="1600" dirty="0" err="1"/>
              <a:t>specific</a:t>
            </a:r>
            <a:r>
              <a:rPr lang="fr-FR" sz="1600" dirty="0"/>
              <a:t> cognitive </a:t>
            </a:r>
            <a:r>
              <a:rPr lang="fr-FR" sz="1600" dirty="0" err="1"/>
              <a:t>processes</a:t>
            </a:r>
            <a:r>
              <a:rPr lang="fr-FR" sz="1600" dirty="0"/>
              <a:t> </a:t>
            </a:r>
            <a:r>
              <a:rPr lang="fr-FR" sz="1600" dirty="0" err="1"/>
              <a:t>based</a:t>
            </a:r>
            <a:r>
              <a:rPr lang="fr-FR" sz="1600" dirty="0"/>
              <a:t> on </a:t>
            </a:r>
            <a:r>
              <a:rPr lang="fr-FR" sz="1600" dirty="0" err="1"/>
              <a:t>newer</a:t>
            </a:r>
            <a:r>
              <a:rPr lang="fr-FR" sz="1600" dirty="0"/>
              <a:t> </a:t>
            </a:r>
            <a:r>
              <a:rPr lang="fr-FR" sz="1600" dirty="0" err="1"/>
              <a:t>brain</a:t>
            </a:r>
            <a:r>
              <a:rPr lang="fr-FR" sz="1600" dirty="0"/>
              <a:t> </a:t>
            </a:r>
            <a:r>
              <a:rPr lang="fr-FR" sz="1600" dirty="0" err="1"/>
              <a:t>theories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Using</a:t>
            </a:r>
            <a:r>
              <a:rPr lang="fr-FR" sz="1600" dirty="0"/>
              <a:t> new </a:t>
            </a:r>
            <a:r>
              <a:rPr lang="fr-FR" sz="1600" dirty="0" err="1"/>
              <a:t>computational</a:t>
            </a:r>
            <a:r>
              <a:rPr lang="fr-FR" sz="1600" dirty="0"/>
              <a:t> </a:t>
            </a:r>
            <a:r>
              <a:rPr lang="fr-FR" sz="1600" dirty="0" err="1"/>
              <a:t>approaches</a:t>
            </a:r>
            <a:r>
              <a:rPr lang="fr-FR" sz="1600" dirty="0"/>
              <a:t> to </a:t>
            </a:r>
            <a:r>
              <a:rPr lang="fr-FR" sz="1600" dirty="0" err="1"/>
              <a:t>estimating</a:t>
            </a:r>
            <a:r>
              <a:rPr lang="fr-FR" sz="1600" dirty="0"/>
              <a:t> </a:t>
            </a:r>
            <a:r>
              <a:rPr lang="fr-FR" sz="1600" dirty="0" err="1"/>
              <a:t>parameters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Example: </a:t>
            </a:r>
            <a:r>
              <a:rPr lang="fr-FR" sz="1600" dirty="0" err="1"/>
              <a:t>Decision</a:t>
            </a:r>
            <a:r>
              <a:rPr lang="fr-FR" sz="1600" dirty="0"/>
              <a:t> </a:t>
            </a:r>
            <a:r>
              <a:rPr lang="fr-FR" sz="1600" dirty="0" err="1"/>
              <a:t>Making</a:t>
            </a:r>
            <a:r>
              <a:rPr lang="fr-FR" sz="1600" dirty="0"/>
              <a:t> </a:t>
            </a:r>
            <a:r>
              <a:rPr lang="fr-FR" sz="1600" dirty="0" err="1"/>
              <a:t>Models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lvl="2"/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625188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3024CE-DD36-FA10-41FD-6EB37FCB6934}"/>
              </a:ext>
            </a:extLst>
          </p:cNvPr>
          <p:cNvSpPr txBox="1"/>
          <p:nvPr/>
        </p:nvSpPr>
        <p:spPr>
          <a:xfrm>
            <a:off x="392187" y="1264335"/>
            <a:ext cx="609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Gamification != pretty graphics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Graphics does not predict sense of presence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Gamification = mechanisms that make it enjoyable and addictive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Pleasure and reward: dopaminergic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Doggo / </a:t>
            </a:r>
            <a:r>
              <a:rPr lang="en-GB" dirty="0" err="1"/>
              <a:t>Nogo</a:t>
            </a:r>
            <a:r>
              <a:rPr lang="en-GB" dirty="0"/>
              <a:t> key mechanisms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Competitive aspect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“Leaderboard”: feedback on performance compared to others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Sense of progression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Score + “evolutions”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Narrative aspect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Compelling story that makes the game cognitively “fluid”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Examples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https://github.com/agnesnorbury/cognitive-mechanisms-psychotherapy?tab=readme-ov-file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DF1FE4-DCD6-77F4-35BF-0891AA274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800" y="1208784"/>
            <a:ext cx="2507183" cy="2220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B355AA-9EF3-0264-781F-8B82B2B36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0638" y="2123344"/>
            <a:ext cx="3386475" cy="38531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2847A3D-F771-769A-EBC8-430A058A24A6}"/>
              </a:ext>
            </a:extLst>
          </p:cNvPr>
          <p:cNvSpPr/>
          <p:nvPr/>
        </p:nvSpPr>
        <p:spPr>
          <a:xfrm>
            <a:off x="0" y="0"/>
            <a:ext cx="6908800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4800" dirty="0"/>
              <a:t>Gamification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1784761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AEFD0F-D8C1-E793-3F41-4FE34BD8DFBB}"/>
              </a:ext>
            </a:extLst>
          </p:cNvPr>
          <p:cNvSpPr/>
          <p:nvPr/>
        </p:nvSpPr>
        <p:spPr>
          <a:xfrm>
            <a:off x="-1" y="0"/>
            <a:ext cx="8573311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800" b="1" dirty="0" err="1"/>
              <a:t>Systematic</a:t>
            </a:r>
            <a:r>
              <a:rPr lang="fr-FR" sz="2800" b="1" dirty="0"/>
              <a:t> Additive </a:t>
            </a:r>
            <a:r>
              <a:rPr lang="fr-FR" sz="2800" b="1" dirty="0" err="1"/>
              <a:t>Paradigm</a:t>
            </a:r>
            <a:endParaRPr lang="en-GB" sz="6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F248C2-079D-9D8B-6EC6-6B03BAFFFCC4}"/>
              </a:ext>
            </a:extLst>
          </p:cNvPr>
          <p:cNvSpPr/>
          <p:nvPr/>
        </p:nvSpPr>
        <p:spPr>
          <a:xfrm>
            <a:off x="6427798" y="3429000"/>
            <a:ext cx="2667416" cy="110246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Target condition </a:t>
            </a:r>
          </a:p>
          <a:p>
            <a:pPr algn="ctr"/>
            <a:r>
              <a:rPr lang="fr-FR" sz="1200" dirty="0"/>
              <a:t>(e.g., « </a:t>
            </a:r>
            <a:r>
              <a:rPr lang="fr-FR" sz="1200" dirty="0" err="1"/>
              <a:t>conflict</a:t>
            </a:r>
            <a:r>
              <a:rPr lang="fr-FR" sz="1200" dirty="0"/>
              <a:t> » or « incongruent »)</a:t>
            </a:r>
            <a:endParaRPr lang="en-GB" sz="1200" dirty="0"/>
          </a:p>
          <a:p>
            <a:pPr algn="ctr"/>
            <a:r>
              <a:rPr lang="en-GB" sz="1200" dirty="0"/>
              <a:t>Target mechanism + Random processes</a:t>
            </a:r>
          </a:p>
          <a:p>
            <a:pPr algn="ctr"/>
            <a:r>
              <a:rPr lang="en-GB" sz="1200" dirty="0"/>
              <a:t>+ Context? </a:t>
            </a:r>
            <a:endParaRPr lang="fr-FR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C8A32F-6490-6DEF-6118-4B364FB926E8}"/>
              </a:ext>
            </a:extLst>
          </p:cNvPr>
          <p:cNvSpPr/>
          <p:nvPr/>
        </p:nvSpPr>
        <p:spPr>
          <a:xfrm>
            <a:off x="9180725" y="3429000"/>
            <a:ext cx="2667416" cy="110246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Control condition </a:t>
            </a:r>
          </a:p>
          <a:p>
            <a:pPr algn="ctr"/>
            <a:r>
              <a:rPr lang="fr-FR" sz="1200" dirty="0"/>
              <a:t>(e.g., « congruent »)</a:t>
            </a:r>
            <a:endParaRPr lang="en-GB" sz="1200" dirty="0"/>
          </a:p>
          <a:p>
            <a:pPr algn="ctr"/>
            <a:r>
              <a:rPr lang="en-GB" sz="1200" dirty="0"/>
              <a:t>Random processes </a:t>
            </a:r>
          </a:p>
          <a:p>
            <a:pPr algn="ctr"/>
            <a:r>
              <a:rPr lang="en-GB" sz="1200" dirty="0"/>
              <a:t>+ Context?</a:t>
            </a:r>
            <a:endParaRPr lang="fr-FR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6E11ED-45FB-2848-6C19-D7662487C6CD}"/>
              </a:ext>
            </a:extLst>
          </p:cNvPr>
          <p:cNvSpPr/>
          <p:nvPr/>
        </p:nvSpPr>
        <p:spPr>
          <a:xfrm>
            <a:off x="7761506" y="2193588"/>
            <a:ext cx="2667416" cy="11024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Baseline </a:t>
            </a:r>
            <a:r>
              <a:rPr lang="fr-FR" sz="1200" b="1" dirty="0" err="1"/>
              <a:t>Proficiency</a:t>
            </a:r>
            <a:endParaRPr lang="fr-FR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7801D1-5D82-737F-C1D2-081CA3804CF0}"/>
              </a:ext>
            </a:extLst>
          </p:cNvPr>
          <p:cNvSpPr txBox="1"/>
          <p:nvPr/>
        </p:nvSpPr>
        <p:spPr>
          <a:xfrm>
            <a:off x="343859" y="876223"/>
            <a:ext cx="615739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neuropsychological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 are </a:t>
            </a:r>
            <a:r>
              <a:rPr lang="fr-FR" dirty="0" err="1"/>
              <a:t>based</a:t>
            </a:r>
            <a:r>
              <a:rPr lang="fr-FR" dirty="0"/>
              <a:t> on the « </a:t>
            </a:r>
            <a:r>
              <a:rPr lang="fr-FR" dirty="0" err="1"/>
              <a:t>substractive</a:t>
            </a:r>
            <a:r>
              <a:rPr lang="fr-FR" dirty="0"/>
              <a:t> » </a:t>
            </a:r>
            <a:r>
              <a:rPr lang="fr-FR" dirty="0" err="1"/>
              <a:t>paradigm</a:t>
            </a:r>
            <a:r>
              <a:rPr lang="fr-F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Contrast</a:t>
            </a:r>
            <a:r>
              <a:rPr lang="fr-FR" dirty="0"/>
              <a:t> of 2 conditions (e.g., incongruent – congruent)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Good but issues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reliability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Cronbach’s</a:t>
            </a:r>
            <a:r>
              <a:rPr lang="fr-FR" dirty="0"/>
              <a:t> merger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Solution: </a:t>
            </a:r>
            <a:r>
              <a:rPr lang="fr-FR" dirty="0" err="1"/>
              <a:t>Systematically</a:t>
            </a:r>
            <a:r>
              <a:rPr lang="fr-FR" dirty="0"/>
              <a:t> </a:t>
            </a:r>
            <a:r>
              <a:rPr lang="fr-FR" dirty="0" err="1"/>
              <a:t>measure</a:t>
            </a:r>
            <a:r>
              <a:rPr lang="fr-FR" dirty="0"/>
              <a:t> the </a:t>
            </a:r>
            <a:r>
              <a:rPr lang="fr-FR" dirty="0" err="1"/>
              <a:t>baseline</a:t>
            </a:r>
            <a:r>
              <a:rPr lang="fr-FR" dirty="0"/>
              <a:t> </a:t>
            </a:r>
            <a:r>
              <a:rPr lang="fr-FR" dirty="0" err="1"/>
              <a:t>proficiency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0886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MT">
            <a:extLst>
              <a:ext uri="{FF2B5EF4-FFF2-40B4-BE49-F238E27FC236}">
                <a16:creationId xmlns:a16="http://schemas.microsoft.com/office/drawing/2014/main" id="{1F033593-CD2A-8845-4CA3-7F3B1BCF9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70" y="254031"/>
            <a:ext cx="2958923" cy="362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367CEF-C2BE-5477-96BD-9CED391DF981}"/>
              </a:ext>
            </a:extLst>
          </p:cNvPr>
          <p:cNvSpPr txBox="1"/>
          <p:nvPr/>
        </p:nvSpPr>
        <p:spPr>
          <a:xfrm>
            <a:off x="3302493" y="312205"/>
            <a:ext cx="67099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Processing</a:t>
            </a:r>
            <a:r>
              <a:rPr lang="fr-FR" dirty="0"/>
              <a:t>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Motor</a:t>
            </a:r>
            <a:r>
              <a:rPr lang="fr-FR" dirty="0"/>
              <a:t> (speed + </a:t>
            </a:r>
            <a:r>
              <a:rPr lang="fr-FR" dirty="0" err="1"/>
              <a:t>precision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Visuospatial exploration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Strategy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Contextual</a:t>
            </a:r>
            <a:r>
              <a:rPr lang="fr-FR" dirty="0"/>
              <a:t> (e.g., </a:t>
            </a:r>
            <a:r>
              <a:rPr lang="fr-FR" dirty="0" err="1"/>
              <a:t>hiding</a:t>
            </a:r>
            <a:r>
              <a:rPr lang="fr-FR" dirty="0"/>
              <a:t> a </a:t>
            </a:r>
            <a:r>
              <a:rPr lang="fr-FR" dirty="0" err="1"/>
              <a:t>number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arm)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9A78F9-CC82-5C26-99F0-7D3CFA00EB09}"/>
              </a:ext>
            </a:extLst>
          </p:cNvPr>
          <p:cNvSpPr txBox="1"/>
          <p:nvPr/>
        </p:nvSpPr>
        <p:spPr>
          <a:xfrm>
            <a:off x="3302493" y="2210912"/>
            <a:ext cx="67099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Processing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Motor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(speed + </a:t>
            </a:r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precision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Visuospatial exploration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Strategy</a:t>
            </a:r>
            <a:endParaRPr lang="fr-FR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Contextual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(e.g., </a:t>
            </a:r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hiding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a </a:t>
            </a:r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number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with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arm)</a:t>
            </a:r>
          </a:p>
          <a:p>
            <a:r>
              <a:rPr lang="fr-FR" dirty="0"/>
              <a:t>+ </a:t>
            </a:r>
            <a:r>
              <a:rPr lang="fr-FR" dirty="0" err="1"/>
              <a:t>Flexibility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7F2BC5-BB0F-D89B-A312-A6DF4EEC9B3B}"/>
              </a:ext>
            </a:extLst>
          </p:cNvPr>
          <p:cNvSpPr txBox="1"/>
          <p:nvPr/>
        </p:nvSpPr>
        <p:spPr>
          <a:xfrm>
            <a:off x="343569" y="4242237"/>
            <a:ext cx="933309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 </a:t>
            </a:r>
            <a:r>
              <a:rPr lang="fr-FR" dirty="0" err="1"/>
              <a:t>theory</a:t>
            </a:r>
            <a:r>
              <a:rPr lang="fr-FR" dirty="0"/>
              <a:t>, TMT B – TMT A = </a:t>
            </a:r>
            <a:r>
              <a:rPr lang="fr-FR" dirty="0" err="1"/>
              <a:t>Flexibility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 reality, all of the </a:t>
            </a:r>
            <a:r>
              <a:rPr lang="fr-FR" dirty="0" err="1"/>
              <a:t>contributing</a:t>
            </a:r>
            <a:r>
              <a:rPr lang="fr-FR" dirty="0"/>
              <a:t> </a:t>
            </a:r>
            <a:r>
              <a:rPr lang="fr-FR" dirty="0" err="1"/>
              <a:t>factors</a:t>
            </a:r>
            <a:r>
              <a:rPr lang="fr-FR" dirty="0"/>
              <a:t> are </a:t>
            </a:r>
            <a:r>
              <a:rPr lang="fr-FR" b="1" dirty="0"/>
              <a:t>sources of noise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Large test-</a:t>
            </a:r>
            <a:r>
              <a:rPr lang="fr-FR" dirty="0" err="1"/>
              <a:t>retest</a:t>
            </a:r>
            <a:r>
              <a:rPr lang="fr-FR" dirty="0"/>
              <a:t> </a:t>
            </a:r>
            <a:r>
              <a:rPr lang="fr-FR" dirty="0" err="1"/>
              <a:t>variability</a:t>
            </a:r>
            <a:r>
              <a:rPr lang="fr-F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 practice: (TMT B + noise) – (TMT 1 + noise) = </a:t>
            </a:r>
            <a:r>
              <a:rPr lang="fr-FR" dirty="0" err="1"/>
              <a:t>Flexibility</a:t>
            </a:r>
            <a:r>
              <a:rPr lang="fr-FR" dirty="0"/>
              <a:t> + noise x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This one of the main driver of the « </a:t>
            </a:r>
            <a:r>
              <a:rPr lang="fr-FR" dirty="0" err="1"/>
              <a:t>reliability</a:t>
            </a:r>
            <a:r>
              <a:rPr lang="fr-FR" dirty="0"/>
              <a:t> </a:t>
            </a:r>
            <a:r>
              <a:rPr lang="fr-FR" dirty="0" err="1"/>
              <a:t>crisis</a:t>
            </a:r>
            <a:r>
              <a:rPr lang="fr-FR" dirty="0"/>
              <a:t> » in </a:t>
            </a:r>
            <a:r>
              <a:rPr lang="fr-FR" dirty="0" err="1"/>
              <a:t>neuropsychological</a:t>
            </a:r>
            <a:r>
              <a:rPr lang="fr-FR" dirty="0"/>
              <a:t> </a:t>
            </a:r>
            <a:r>
              <a:rPr lang="fr-FR" dirty="0" err="1"/>
              <a:t>measurement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03617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51DD4C-50AB-44B4-4D69-3C1A86ED77C1}"/>
              </a:ext>
            </a:extLst>
          </p:cNvPr>
          <p:cNvSpPr/>
          <p:nvPr/>
        </p:nvSpPr>
        <p:spPr>
          <a:xfrm>
            <a:off x="0" y="0"/>
            <a:ext cx="3171217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4800" dirty="0"/>
              <a:t>How?</a:t>
            </a:r>
            <a:endParaRPr lang="en-GB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79E05-148F-16CB-7215-54D4F28F8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627" y="557317"/>
            <a:ext cx="2495394" cy="5743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A37A85-A2B1-21CF-EDA7-E1E5523B60DF}"/>
              </a:ext>
            </a:extLst>
          </p:cNvPr>
          <p:cNvSpPr txBox="1"/>
          <p:nvPr/>
        </p:nvSpPr>
        <p:spPr>
          <a:xfrm>
            <a:off x="354516" y="931264"/>
            <a:ext cx="375055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Cognitive Control </a:t>
            </a:r>
            <a:r>
              <a:rPr lang="fr-FR" b="1" dirty="0" err="1"/>
              <a:t>Task</a:t>
            </a:r>
            <a:r>
              <a:rPr lang="fr-FR" b="1" dirty="0"/>
              <a:t> v1 (Cocon)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Sequential</a:t>
            </a:r>
            <a:r>
              <a:rPr lang="fr-FR" dirty="0"/>
              <a:t> and additive </a:t>
            </a:r>
            <a:r>
              <a:rPr lang="fr-FR" dirty="0" err="1"/>
              <a:t>decomposition</a:t>
            </a:r>
            <a:r>
              <a:rPr lang="fr-FR" dirty="0"/>
              <a:t> </a:t>
            </a:r>
            <a:r>
              <a:rPr lang="fr-FR" dirty="0" err="1"/>
              <a:t>mechanisms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Part 1</a:t>
            </a:r>
            <a:r>
              <a:rPr lang="fr-FR" dirty="0"/>
              <a:t>: </a:t>
            </a:r>
            <a:r>
              <a:rPr lang="fr-FR" dirty="0" err="1"/>
              <a:t>Processing</a:t>
            </a:r>
            <a:r>
              <a:rPr lang="fr-FR" dirty="0"/>
              <a:t> Speed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Simple </a:t>
            </a:r>
            <a:r>
              <a:rPr lang="fr-FR" dirty="0" err="1"/>
              <a:t>reaction</a:t>
            </a:r>
            <a:r>
              <a:rPr lang="fr-FR" dirty="0"/>
              <a:t> time </a:t>
            </a:r>
            <a:r>
              <a:rPr lang="fr-FR" dirty="0" err="1"/>
              <a:t>task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Part 2</a:t>
            </a:r>
            <a:r>
              <a:rPr lang="fr-FR" dirty="0"/>
              <a:t>: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Selection</a:t>
            </a:r>
            <a:endParaRPr lang="fr-F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Congruent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choice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Part 3</a:t>
            </a:r>
            <a:r>
              <a:rPr lang="fr-FR" dirty="0"/>
              <a:t>: </a:t>
            </a:r>
            <a:r>
              <a:rPr lang="fr-FR" dirty="0" err="1"/>
              <a:t>Response</a:t>
            </a:r>
            <a:r>
              <a:rPr lang="fr-FR" dirty="0"/>
              <a:t> Inhibition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Go/No Go </a:t>
            </a:r>
            <a:r>
              <a:rPr lang="fr-FR" dirty="0" err="1"/>
              <a:t>Paradigm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Part 4</a:t>
            </a:r>
            <a:r>
              <a:rPr lang="fr-FR" dirty="0"/>
              <a:t>: </a:t>
            </a:r>
            <a:r>
              <a:rPr lang="fr-FR" dirty="0" err="1"/>
              <a:t>Conflict</a:t>
            </a:r>
            <a:r>
              <a:rPr lang="fr-FR" dirty="0"/>
              <a:t> </a:t>
            </a:r>
            <a:r>
              <a:rPr lang="fr-FR" dirty="0" err="1"/>
              <a:t>Resolution</a:t>
            </a:r>
            <a:endParaRPr lang="fr-F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« </a:t>
            </a:r>
            <a:r>
              <a:rPr lang="fr-FR" dirty="0" err="1"/>
              <a:t>Flanker</a:t>
            </a:r>
            <a:r>
              <a:rPr lang="fr-FR" dirty="0"/>
              <a:t> » </a:t>
            </a:r>
            <a:r>
              <a:rPr lang="fr-FR" dirty="0" err="1"/>
              <a:t>Paradigm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dirty="0"/>
              <a:t>Issues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 err="1"/>
              <a:t>Amount</a:t>
            </a:r>
            <a:r>
              <a:rPr lang="fr-FR" dirty="0"/>
              <a:t> of trials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Not </a:t>
            </a:r>
            <a:r>
              <a:rPr lang="fr-FR" dirty="0" err="1"/>
              <a:t>engaging</a:t>
            </a: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0476BC-6326-609D-FDA0-15FF433C3970}"/>
              </a:ext>
            </a:extLst>
          </p:cNvPr>
          <p:cNvSpPr txBox="1"/>
          <p:nvPr/>
        </p:nvSpPr>
        <p:spPr>
          <a:xfrm>
            <a:off x="6431037" y="943108"/>
            <a:ext cx="419478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Cognitive Control </a:t>
            </a:r>
            <a:r>
              <a:rPr lang="fr-FR" b="1" dirty="0" err="1"/>
              <a:t>Task</a:t>
            </a:r>
            <a:r>
              <a:rPr lang="fr-FR" b="1" dirty="0"/>
              <a:t> v2 (Star Control)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Narrative </a:t>
            </a:r>
            <a:r>
              <a:rPr lang="fr-FR" dirty="0" err="1"/>
              <a:t>Context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1: </a:t>
            </a:r>
            <a:r>
              <a:rPr lang="fr-FR" dirty="0" err="1"/>
              <a:t>Processing</a:t>
            </a:r>
            <a:r>
              <a:rPr lang="fr-FR" dirty="0"/>
              <a:t>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2: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Selection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3: Stop Signal </a:t>
            </a:r>
            <a:r>
              <a:rPr lang="fr-FR" dirty="0" err="1"/>
              <a:t>Task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4: </a:t>
            </a:r>
            <a:r>
              <a:rPr lang="fr-FR" dirty="0" err="1"/>
              <a:t>Flanker</a:t>
            </a:r>
            <a:endParaRPr lang="fr-FR" dirty="0"/>
          </a:p>
          <a:p>
            <a:endParaRPr lang="fr-FR" dirty="0"/>
          </a:p>
          <a:p>
            <a:r>
              <a:rPr lang="fr-FR" dirty="0"/>
              <a:t>Issues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 err="1"/>
              <a:t>Static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Not 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7738FA-5719-7745-AF0A-C7E5E9934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1011" y="830670"/>
            <a:ext cx="1651885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3FE98B-9E5D-5BF8-633D-D0B93676A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1010" y="5365534"/>
            <a:ext cx="1668907" cy="9351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3053C5-5C27-7F9F-3C28-0777BF9BE4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1010" y="4277018"/>
            <a:ext cx="1668907" cy="9669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BD30EC-9019-08DA-E504-D599849ED2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1010" y="2013446"/>
            <a:ext cx="1651886" cy="926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EA094C4-4301-D0F2-A77A-77D9760D42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1010" y="3061417"/>
            <a:ext cx="1651886" cy="9667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3191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F2301D4-A418-536E-1820-16CBEA074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723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094954-EC5C-08A4-970D-C8C69A6274EA}"/>
              </a:ext>
            </a:extLst>
          </p:cNvPr>
          <p:cNvSpPr/>
          <p:nvPr/>
        </p:nvSpPr>
        <p:spPr>
          <a:xfrm>
            <a:off x="0" y="0"/>
            <a:ext cx="411804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4800" dirty="0" err="1"/>
              <a:t>Doggo</a:t>
            </a:r>
            <a:r>
              <a:rPr lang="fr-FR" sz="4800" dirty="0"/>
              <a:t> / </a:t>
            </a:r>
            <a:r>
              <a:rPr lang="fr-FR" sz="4800" dirty="0" err="1"/>
              <a:t>Nogo</a:t>
            </a:r>
            <a:endParaRPr lang="en-GB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01D468-1DF9-DC03-E100-26B9DC092495}"/>
              </a:ext>
            </a:extLst>
          </p:cNvPr>
          <p:cNvSpPr txBox="1"/>
          <p:nvPr/>
        </p:nvSpPr>
        <p:spPr>
          <a:xfrm>
            <a:off x="228055" y="984933"/>
            <a:ext cx="930407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« Real » user Game (score, </a:t>
            </a:r>
            <a:r>
              <a:rPr lang="fr-FR" dirty="0" err="1"/>
              <a:t>levels</a:t>
            </a:r>
            <a:r>
              <a:rPr lang="fr-FR" dirty="0"/>
              <a:t>, scoreboard,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Engaging</a:t>
            </a:r>
            <a:r>
              <a:rPr lang="fr-FR" dirty="0"/>
              <a:t> </a:t>
            </a:r>
            <a:r>
              <a:rPr lang="fr-FR" dirty="0" err="1"/>
              <a:t>engough</a:t>
            </a:r>
            <a:r>
              <a:rPr lang="fr-FR" dirty="0"/>
              <a:t> for self-engagement (big data?)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b="1" dirty="0" err="1"/>
              <a:t>Outcomes</a:t>
            </a: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understand</a:t>
            </a:r>
            <a:r>
              <a:rPr lang="fr-FR" dirty="0"/>
              <a:t> the </a:t>
            </a:r>
            <a:r>
              <a:rPr lang="fr-FR" dirty="0" err="1"/>
              <a:t>unicity</a:t>
            </a:r>
            <a:r>
              <a:rPr lang="fr-FR" dirty="0"/>
              <a:t>/</a:t>
            </a:r>
            <a:r>
              <a:rPr lang="fr-FR" dirty="0" err="1"/>
              <a:t>diversity</a:t>
            </a:r>
            <a:r>
              <a:rPr lang="fr-FR" dirty="0"/>
              <a:t> of CC </a:t>
            </a:r>
            <a:r>
              <a:rPr lang="fr-FR" dirty="0" err="1"/>
              <a:t>tasks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Suited</a:t>
            </a:r>
            <a:r>
              <a:rPr lang="fr-FR" dirty="0"/>
              <a:t> for </a:t>
            </a:r>
            <a:r>
              <a:rPr lang="fr-FR" dirty="0" err="1"/>
              <a:t>wide</a:t>
            </a:r>
            <a:r>
              <a:rPr lang="fr-FR" dirty="0"/>
              <a:t> range of </a:t>
            </a:r>
            <a:r>
              <a:rPr lang="fr-FR" dirty="0" err="1"/>
              <a:t>ages</a:t>
            </a:r>
            <a:r>
              <a:rPr lang="fr-FR" dirty="0"/>
              <a:t> &amp;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 </a:t>
            </a:r>
            <a:r>
              <a:rPr lang="fr-FR" dirty="0" err="1"/>
              <a:t>unified</a:t>
            </a:r>
            <a:r>
              <a:rPr lang="fr-FR" dirty="0"/>
              <a:t> </a:t>
            </a:r>
            <a:r>
              <a:rPr lang="fr-FR" dirty="0" err="1"/>
              <a:t>framework</a:t>
            </a:r>
            <a:r>
              <a:rPr lang="fr-FR" dirty="0"/>
              <a:t> for </a:t>
            </a:r>
            <a:r>
              <a:rPr lang="fr-FR" dirty="0" err="1"/>
              <a:t>evaluating</a:t>
            </a:r>
            <a:r>
              <a:rPr lang="fr-FR" dirty="0"/>
              <a:t> </a:t>
            </a:r>
            <a:r>
              <a:rPr lang="fr-FR" dirty="0" err="1"/>
              <a:t>various</a:t>
            </a:r>
            <a:r>
              <a:rPr lang="fr-FR" dirty="0"/>
              <a:t> aspects of CC</a:t>
            </a:r>
          </a:p>
          <a:p>
            <a:endParaRPr lang="fr-FR" b="1" dirty="0"/>
          </a:p>
          <a:p>
            <a:r>
              <a:rPr lang="fr-FR" b="1" dirty="0"/>
              <a:t>Story </a:t>
            </a:r>
            <a:r>
              <a:rPr lang="fr-FR" b="1" dirty="0" err="1"/>
              <a:t>idea</a:t>
            </a: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rescue</a:t>
            </a:r>
            <a:r>
              <a:rPr lang="fr-FR" dirty="0"/>
              <a:t> a dog (</a:t>
            </a:r>
            <a:r>
              <a:rPr lang="fr-FR" dirty="0" err="1"/>
              <a:t>named</a:t>
            </a:r>
            <a:r>
              <a:rPr lang="fr-FR" dirty="0"/>
              <a:t> « </a:t>
            </a:r>
            <a:r>
              <a:rPr lang="fr-FR" dirty="0" err="1"/>
              <a:t>Doggo</a:t>
            </a:r>
            <a:r>
              <a:rPr lang="fr-FR" dirty="0"/>
              <a:t> ») and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feed</a:t>
            </a:r>
            <a:r>
              <a:rPr lang="fr-FR" dirty="0"/>
              <a:t> </a:t>
            </a:r>
            <a:r>
              <a:rPr lang="fr-FR" dirty="0" err="1"/>
              <a:t>him</a:t>
            </a:r>
            <a:r>
              <a:rPr lang="fr-FR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But the cat (« </a:t>
            </a:r>
            <a:r>
              <a:rPr lang="fr-FR" dirty="0" err="1"/>
              <a:t>Nogo</a:t>
            </a:r>
            <a:r>
              <a:rPr lang="fr-FR" dirty="0"/>
              <a:t> »)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jealous</a:t>
            </a:r>
            <a:r>
              <a:rPr lang="fr-FR" dirty="0"/>
              <a:t>?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Intro </a:t>
            </a:r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static</a:t>
            </a:r>
            <a:r>
              <a:rPr lang="fr-FR" dirty="0"/>
              <a:t> images </a:t>
            </a:r>
          </a:p>
          <a:p>
            <a:endParaRPr lang="fr-FR" dirty="0"/>
          </a:p>
          <a:p>
            <a:r>
              <a:rPr lang="fr-FR" b="1" dirty="0"/>
              <a:t>Challenges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Art (AI? Collab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artists</a:t>
            </a:r>
            <a:r>
              <a:rPr lang="fr-FR" dirty="0"/>
              <a:t>? But </a:t>
            </a:r>
            <a:r>
              <a:rPr lang="fr-FR" dirty="0" err="1"/>
              <a:t>placeholders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Animations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Backend (Data collection, </a:t>
            </a:r>
            <a:r>
              <a:rPr lang="fr-FR" dirty="0" err="1"/>
              <a:t>storage</a:t>
            </a:r>
            <a:r>
              <a:rPr lang="fr-FR" dirty="0"/>
              <a:t>, re-</a:t>
            </a:r>
            <a:r>
              <a:rPr lang="fr-FR" dirty="0" err="1"/>
              <a:t>playability</a:t>
            </a:r>
            <a:r>
              <a:rPr lang="fr-FR" dirty="0"/>
              <a:t>)</a:t>
            </a:r>
          </a:p>
        </p:txBody>
      </p:sp>
      <p:pic>
        <p:nvPicPr>
          <p:cNvPr id="5" name="Picture 4" descr="A cartoon dog with a bone&#10;&#10;Description automatically generated">
            <a:extLst>
              <a:ext uri="{FF2B5EF4-FFF2-40B4-BE49-F238E27FC236}">
                <a16:creationId xmlns:a16="http://schemas.microsoft.com/office/drawing/2014/main" id="{5EA6F36D-594C-98DA-4855-27B1F6ECD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347" y="1988987"/>
            <a:ext cx="1975992" cy="2650393"/>
          </a:xfrm>
          <a:prstGeom prst="rect">
            <a:avLst/>
          </a:prstGeom>
        </p:spPr>
      </p:pic>
      <p:pic>
        <p:nvPicPr>
          <p:cNvPr id="6" name="Picture 4" descr="Lucifer | Cinderella Wiki | Fandom">
            <a:extLst>
              <a:ext uri="{FF2B5EF4-FFF2-40B4-BE49-F238E27FC236}">
                <a16:creationId xmlns:a16="http://schemas.microsoft.com/office/drawing/2014/main" id="{C1909BDE-3ABB-824B-BF16-5E0B91A95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41846">
            <a:off x="7148340" y="2724528"/>
            <a:ext cx="2558419" cy="297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20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1100</TotalTime>
  <Words>2347</Words>
  <Application>Microsoft Office PowerPoint</Application>
  <PresentationFormat>Widescreen</PresentationFormat>
  <Paragraphs>377</Paragraphs>
  <Slides>34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Dominique Makowski</dc:creator>
  <cp:lastModifiedBy>Dominique Makowski</cp:lastModifiedBy>
  <cp:revision>184</cp:revision>
  <dcterms:created xsi:type="dcterms:W3CDTF">2023-09-14T14:24:05Z</dcterms:created>
  <dcterms:modified xsi:type="dcterms:W3CDTF">2024-06-24T15:02:09Z</dcterms:modified>
</cp:coreProperties>
</file>